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6"/>
  </p:notesMasterIdLst>
  <p:sldIdLst>
    <p:sldId id="274" r:id="rId2"/>
    <p:sldId id="275" r:id="rId3"/>
    <p:sldId id="276" r:id="rId4"/>
    <p:sldId id="277" r:id="rId5"/>
  </p:sldIdLst>
  <p:sldSz cx="17610138" cy="9906000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5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EC398BC0-FAD1-4220-B945-74E094F4060C}" type="slidenum">
              <a:rPr lang="en-US" altLang="ja-JP" smtClean="0">
                <a:latin typeface="Times" pitchFamily="18" charset="0"/>
                <a:ea typeface="Osaka" charset="-128"/>
              </a:rPr>
              <a:pPr eaLnBrk="1" hangingPunct="1"/>
              <a:t>1</a:t>
            </a:fld>
            <a:endParaRPr lang="en-US" altLang="ja-JP" smtClean="0">
              <a:latin typeface="Times" pitchFamily="18" charset="0"/>
              <a:ea typeface="Osaka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17161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131FC-031B-4C21-ACA6-78F5F4FD6261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2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78613" cy="3757612"/>
          </a:xfrm>
          <a:ln/>
        </p:spPr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84849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131FC-031B-4C21-ACA6-78F5F4FD626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2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78613" cy="3757612"/>
          </a:xfrm>
          <a:ln/>
        </p:spPr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39931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131FC-031B-4C21-ACA6-78F5F4FD6261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82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78613" cy="3757612"/>
          </a:xfrm>
          <a:ln/>
        </p:spPr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26479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03B2-FF14-4672-AA3F-1A42D9D1506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96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48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2233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289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79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42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914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03B2-FF14-4672-AA3F-1A42D9D1506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8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055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665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809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03B2-FF14-4672-AA3F-1A42D9D1506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659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4222920" y="1695456"/>
            <a:ext cx="10047138" cy="15826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ja-JP" altLang="en-US" sz="5200" kern="10" dirty="0">
                <a:ln w="25400">
                  <a:solidFill>
                    <a:srgbClr val="33CC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よくわかる算数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1" t="59683" r="31554" b="26772"/>
          <a:stretch/>
        </p:blipFill>
        <p:spPr>
          <a:xfrm rot="20539576" flipV="1">
            <a:off x="-22763" y="151247"/>
            <a:ext cx="3032105" cy="21664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84" y="3687574"/>
            <a:ext cx="9856398" cy="5717365"/>
          </a:xfrm>
          <a:prstGeom prst="rect">
            <a:avLst/>
          </a:prstGeom>
        </p:spPr>
      </p:pic>
      <p:sp>
        <p:nvSpPr>
          <p:cNvPr id="2052" name="WordArt 8"/>
          <p:cNvSpPr>
            <a:spLocks noChangeArrowheads="1" noChangeShapeType="1" noTextEdit="1"/>
          </p:cNvSpPr>
          <p:nvPr/>
        </p:nvSpPr>
        <p:spPr bwMode="auto">
          <a:xfrm>
            <a:off x="1493289" y="5538623"/>
            <a:ext cx="7358611" cy="11247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1"/>
              </a:avLst>
            </a:prstTxWarp>
          </a:bodyPr>
          <a:lstStyle/>
          <a:p>
            <a:pPr algn="ctr"/>
            <a:r>
              <a:rPr lang="ja-JP" altLang="en-US" sz="5200" b="1" kern="10" dirty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わり算のきまり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094711" y="171811"/>
            <a:ext cx="7890789" cy="11098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0"/>
              </a:lnSpc>
            </a:pPr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PowerPoint</a:t>
            </a:r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で学ぶ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684503" y="9189097"/>
            <a:ext cx="8321109" cy="714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44" dirty="0">
                <a:latin typeface="メイリオ" panose="020B0604030504040204" pitchFamily="50" charset="-128"/>
                <a:ea typeface="メイリオ" panose="020B0604030504040204" pitchFamily="50" charset="-128"/>
              </a:rPr>
              <a:t>By   </a:t>
            </a:r>
            <a:r>
              <a:rPr lang="en-US" altLang="ja-JP" sz="4044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Michio</a:t>
            </a:r>
            <a:r>
              <a:rPr lang="en-US" altLang="ja-JP" sz="4044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4044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Inaba</a:t>
            </a:r>
            <a:endParaRPr lang="ja-JP" altLang="en-US" sz="404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553013" y="3262300"/>
            <a:ext cx="62919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２００７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862579" y="4720853"/>
            <a:ext cx="8792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２００９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013282" y="6198486"/>
            <a:ext cx="8792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２０１３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70580" y="7766080"/>
            <a:ext cx="1393754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7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バージョン比較</a:t>
            </a:r>
            <a:endParaRPr lang="ja-JP" altLang="en-US" sz="7200" b="1" dirty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29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4" name="AutoShape 8"/>
          <p:cNvSpPr>
            <a:spLocks noChangeArrowheads="1"/>
          </p:cNvSpPr>
          <p:nvPr/>
        </p:nvSpPr>
        <p:spPr bwMode="auto">
          <a:xfrm>
            <a:off x="7582030" y="2576530"/>
            <a:ext cx="2373799" cy="989378"/>
          </a:xfrm>
          <a:prstGeom prst="roundRect">
            <a:avLst>
              <a:gd name="adj" fmla="val 10891"/>
            </a:avLst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05" name="AutoShape 9"/>
          <p:cNvSpPr>
            <a:spLocks noChangeArrowheads="1"/>
          </p:cNvSpPr>
          <p:nvPr/>
        </p:nvSpPr>
        <p:spPr bwMode="auto">
          <a:xfrm>
            <a:off x="11244142" y="2588624"/>
            <a:ext cx="3992048" cy="997034"/>
          </a:xfrm>
          <a:prstGeom prst="roundRect">
            <a:avLst>
              <a:gd name="adj" fmla="val 9789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06" name="AutoShape 10"/>
          <p:cNvSpPr>
            <a:spLocks noChangeArrowheads="1"/>
          </p:cNvSpPr>
          <p:nvPr/>
        </p:nvSpPr>
        <p:spPr bwMode="auto">
          <a:xfrm>
            <a:off x="2170454" y="2596281"/>
            <a:ext cx="3947244" cy="989377"/>
          </a:xfrm>
          <a:prstGeom prst="roundRect">
            <a:avLst>
              <a:gd name="adj" fmla="val 12046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28" name="Text Box 32"/>
          <p:cNvSpPr txBox="1">
            <a:spLocks noChangeArrowheads="1"/>
          </p:cNvSpPr>
          <p:nvPr/>
        </p:nvSpPr>
        <p:spPr bwMode="auto">
          <a:xfrm>
            <a:off x="2230095" y="2691370"/>
            <a:ext cx="364715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</a:t>
            </a:r>
          </a:p>
        </p:txBody>
      </p:sp>
      <p:sp>
        <p:nvSpPr>
          <p:cNvPr id="823329" name="Text Box 33"/>
          <p:cNvSpPr txBox="1">
            <a:spLocks noChangeArrowheads="1"/>
          </p:cNvSpPr>
          <p:nvPr/>
        </p:nvSpPr>
        <p:spPr bwMode="auto">
          <a:xfrm>
            <a:off x="7582030" y="2667915"/>
            <a:ext cx="226215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わる数</a:t>
            </a:r>
          </a:p>
        </p:txBody>
      </p:sp>
      <p:sp>
        <p:nvSpPr>
          <p:cNvPr id="823330" name="Text Box 34"/>
          <p:cNvSpPr txBox="1">
            <a:spLocks noChangeArrowheads="1"/>
          </p:cNvSpPr>
          <p:nvPr/>
        </p:nvSpPr>
        <p:spPr bwMode="auto">
          <a:xfrm>
            <a:off x="11398941" y="2659589"/>
            <a:ext cx="45644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823331" name="Text Box 35"/>
          <p:cNvSpPr txBox="1">
            <a:spLocks noChangeArrowheads="1"/>
          </p:cNvSpPr>
          <p:nvPr/>
        </p:nvSpPr>
        <p:spPr bwMode="auto">
          <a:xfrm>
            <a:off x="2972036" y="929431"/>
            <a:ext cx="11326894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４ 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２ ＝  ２</a:t>
            </a:r>
          </a:p>
        </p:txBody>
      </p:sp>
      <p:sp>
        <p:nvSpPr>
          <p:cNvPr id="823332" name="Text Box 36"/>
          <p:cNvSpPr txBox="1">
            <a:spLocks noChangeArrowheads="1"/>
          </p:cNvSpPr>
          <p:nvPr/>
        </p:nvSpPr>
        <p:spPr bwMode="auto">
          <a:xfrm>
            <a:off x="2809320" y="4135721"/>
            <a:ext cx="12637028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ts val="3300"/>
              </a:lnSpc>
              <a:spcBef>
                <a:spcPct val="50000"/>
              </a:spcBef>
            </a:pPr>
            <a:r>
              <a:rPr lang="ja-JP" altLang="en-US" sz="48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</a:t>
            </a:r>
            <a:r>
              <a:rPr lang="ja-JP" altLang="en-US" sz="48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 わる</a:t>
            </a:r>
            <a:r>
              <a:rPr lang="ja-JP" altLang="en-US" sz="48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数</a:t>
            </a:r>
            <a:r>
              <a:rPr lang="ja-JP" altLang="en-US" sz="48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 同じ</a:t>
            </a:r>
            <a:r>
              <a:rPr lang="ja-JP" altLang="en-US" sz="48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数をかける</a:t>
            </a:r>
            <a:r>
              <a:rPr lang="ja-JP" altLang="en-US" sz="48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</a:p>
          <a:p>
            <a:pPr>
              <a:lnSpc>
                <a:spcPts val="3300"/>
              </a:lnSpc>
              <a:spcBef>
                <a:spcPct val="50000"/>
              </a:spcBef>
            </a:pPr>
            <a:r>
              <a:rPr lang="ja-JP" altLang="en-US" sz="48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商はどうなるかな？</a:t>
            </a:r>
            <a:endParaRPr lang="ja-JP" altLang="en-US" sz="48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3334" name="Text Box 38"/>
          <p:cNvSpPr txBox="1">
            <a:spLocks noChangeArrowheads="1"/>
          </p:cNvSpPr>
          <p:nvPr/>
        </p:nvSpPr>
        <p:spPr bwMode="auto">
          <a:xfrm>
            <a:off x="1761757" y="5686296"/>
            <a:ext cx="4682419" cy="8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solidFill>
                  <a:srgbClr val="66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２をかけると</a:t>
            </a:r>
          </a:p>
        </p:txBody>
      </p:sp>
      <p:sp>
        <p:nvSpPr>
          <p:cNvPr id="823335" name="AutoShape 39"/>
          <p:cNvSpPr>
            <a:spLocks noChangeArrowheads="1"/>
          </p:cNvSpPr>
          <p:nvPr/>
        </p:nvSpPr>
        <p:spPr bwMode="auto">
          <a:xfrm>
            <a:off x="5649915" y="5686296"/>
            <a:ext cx="935567" cy="7016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823336" name="Text Box 40"/>
          <p:cNvSpPr txBox="1">
            <a:spLocks noChangeArrowheads="1"/>
          </p:cNvSpPr>
          <p:nvPr/>
        </p:nvSpPr>
        <p:spPr bwMode="auto">
          <a:xfrm>
            <a:off x="7366195" y="5449567"/>
            <a:ext cx="4265083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ea typeface="HG創英角ｺﾞｼｯｸUB" panose="020B0909000000000000" pitchFamily="49" charset="-128"/>
              </a:rPr>
              <a:t>８</a:t>
            </a:r>
            <a:r>
              <a:rPr lang="en-US" altLang="ja-JP" sz="63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6355" dirty="0">
                <a:ea typeface="HG創英角ｺﾞｼｯｸUB" panose="020B0909000000000000" pitchFamily="49" charset="-128"/>
              </a:rPr>
              <a:t>４＝</a:t>
            </a:r>
          </a:p>
        </p:txBody>
      </p:sp>
      <p:sp>
        <p:nvSpPr>
          <p:cNvPr id="823337" name="Text Box 41"/>
          <p:cNvSpPr txBox="1">
            <a:spLocks noChangeArrowheads="1"/>
          </p:cNvSpPr>
          <p:nvPr/>
        </p:nvSpPr>
        <p:spPr bwMode="auto">
          <a:xfrm>
            <a:off x="10626394" y="5395919"/>
            <a:ext cx="1456091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rgbClr val="FF0066"/>
                </a:solidFill>
                <a:ea typeface="HG創英角ｺﾞｼｯｸUB" panose="020B0909000000000000" pitchFamily="49" charset="-128"/>
              </a:rPr>
              <a:t>２</a:t>
            </a:r>
          </a:p>
        </p:txBody>
      </p:sp>
      <p:sp>
        <p:nvSpPr>
          <p:cNvPr id="823344" name="Text Box 48"/>
          <p:cNvSpPr txBox="1">
            <a:spLocks noChangeArrowheads="1"/>
          </p:cNvSpPr>
          <p:nvPr/>
        </p:nvSpPr>
        <p:spPr bwMode="auto">
          <a:xfrm>
            <a:off x="1789765" y="8902890"/>
            <a:ext cx="4682419" cy="8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solidFill>
                  <a:srgbClr val="66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５をかけると</a:t>
            </a:r>
          </a:p>
        </p:txBody>
      </p:sp>
      <p:sp>
        <p:nvSpPr>
          <p:cNvPr id="823345" name="AutoShape 49"/>
          <p:cNvSpPr>
            <a:spLocks noChangeArrowheads="1"/>
          </p:cNvSpPr>
          <p:nvPr/>
        </p:nvSpPr>
        <p:spPr bwMode="auto">
          <a:xfrm>
            <a:off x="5678916" y="8898618"/>
            <a:ext cx="935567" cy="7016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823346" name="Text Box 50"/>
          <p:cNvSpPr txBox="1">
            <a:spLocks noChangeArrowheads="1"/>
          </p:cNvSpPr>
          <p:nvPr/>
        </p:nvSpPr>
        <p:spPr bwMode="auto">
          <a:xfrm>
            <a:off x="6614483" y="8673511"/>
            <a:ext cx="5306131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ea typeface="HG創英角ｺﾞｼｯｸUB" panose="020B0909000000000000" pitchFamily="49" charset="-128"/>
              </a:rPr>
              <a:t>２０</a:t>
            </a:r>
            <a:r>
              <a:rPr lang="en-US" altLang="ja-JP" sz="63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6355" dirty="0">
                <a:ea typeface="HG創英角ｺﾞｼｯｸUB" panose="020B0909000000000000" pitchFamily="49" charset="-128"/>
              </a:rPr>
              <a:t>１０＝</a:t>
            </a:r>
          </a:p>
        </p:txBody>
      </p:sp>
      <p:sp>
        <p:nvSpPr>
          <p:cNvPr id="823347" name="Text Box 51"/>
          <p:cNvSpPr txBox="1">
            <a:spLocks noChangeArrowheads="1"/>
          </p:cNvSpPr>
          <p:nvPr/>
        </p:nvSpPr>
        <p:spPr bwMode="auto">
          <a:xfrm>
            <a:off x="1789763" y="6750424"/>
            <a:ext cx="4682419" cy="8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solidFill>
                  <a:srgbClr val="66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３をかけると</a:t>
            </a:r>
          </a:p>
        </p:txBody>
      </p:sp>
      <p:sp>
        <p:nvSpPr>
          <p:cNvPr id="823348" name="AutoShape 52"/>
          <p:cNvSpPr>
            <a:spLocks noChangeArrowheads="1"/>
          </p:cNvSpPr>
          <p:nvPr/>
        </p:nvSpPr>
        <p:spPr bwMode="auto">
          <a:xfrm>
            <a:off x="5678916" y="6735539"/>
            <a:ext cx="935567" cy="7016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823349" name="Text Box 53"/>
          <p:cNvSpPr txBox="1">
            <a:spLocks noChangeArrowheads="1"/>
          </p:cNvSpPr>
          <p:nvPr/>
        </p:nvSpPr>
        <p:spPr bwMode="auto">
          <a:xfrm>
            <a:off x="6560668" y="6507181"/>
            <a:ext cx="4888794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ea typeface="HG創英角ｺﾞｼｯｸUB" panose="020B0909000000000000" pitchFamily="49" charset="-128"/>
              </a:rPr>
              <a:t>１２</a:t>
            </a:r>
            <a:r>
              <a:rPr lang="en-US" altLang="ja-JP" sz="63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6355" dirty="0">
                <a:ea typeface="HG創英角ｺﾞｼｯｸUB" panose="020B0909000000000000" pitchFamily="49" charset="-128"/>
              </a:rPr>
              <a:t>６＝</a:t>
            </a:r>
          </a:p>
        </p:txBody>
      </p:sp>
      <p:sp>
        <p:nvSpPr>
          <p:cNvPr id="823350" name="Text Box 54"/>
          <p:cNvSpPr txBox="1">
            <a:spLocks noChangeArrowheads="1"/>
          </p:cNvSpPr>
          <p:nvPr/>
        </p:nvSpPr>
        <p:spPr bwMode="auto">
          <a:xfrm>
            <a:off x="10626396" y="6442936"/>
            <a:ext cx="1456091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rgbClr val="FF0066"/>
                </a:solidFill>
                <a:ea typeface="HG創英角ｺﾞｼｯｸUB" panose="020B0909000000000000" pitchFamily="49" charset="-128"/>
              </a:rPr>
              <a:t>２</a:t>
            </a:r>
          </a:p>
        </p:txBody>
      </p:sp>
      <p:sp>
        <p:nvSpPr>
          <p:cNvPr id="823351" name="Text Box 55"/>
          <p:cNvSpPr txBox="1">
            <a:spLocks noChangeArrowheads="1"/>
          </p:cNvSpPr>
          <p:nvPr/>
        </p:nvSpPr>
        <p:spPr bwMode="auto">
          <a:xfrm>
            <a:off x="11455876" y="8553096"/>
            <a:ext cx="1456090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rgbClr val="FF0066"/>
                </a:solidFill>
                <a:ea typeface="HG創英角ｺﾞｼｯｸUB" panose="020B0909000000000000" pitchFamily="49" charset="-128"/>
              </a:rPr>
              <a:t>２</a:t>
            </a:r>
          </a:p>
        </p:txBody>
      </p:sp>
      <p:sp>
        <p:nvSpPr>
          <p:cNvPr id="823352" name="Text Box 56"/>
          <p:cNvSpPr txBox="1">
            <a:spLocks noChangeArrowheads="1"/>
          </p:cNvSpPr>
          <p:nvPr/>
        </p:nvSpPr>
        <p:spPr bwMode="auto">
          <a:xfrm>
            <a:off x="1761757" y="7814552"/>
            <a:ext cx="4682419" cy="8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solidFill>
                  <a:srgbClr val="66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４をかけると</a:t>
            </a:r>
          </a:p>
        </p:txBody>
      </p:sp>
      <p:sp>
        <p:nvSpPr>
          <p:cNvPr id="823353" name="AutoShape 57"/>
          <p:cNvSpPr>
            <a:spLocks noChangeArrowheads="1"/>
          </p:cNvSpPr>
          <p:nvPr/>
        </p:nvSpPr>
        <p:spPr bwMode="auto">
          <a:xfrm>
            <a:off x="5678916" y="7847244"/>
            <a:ext cx="935567" cy="7016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823354" name="Text Box 58"/>
          <p:cNvSpPr txBox="1">
            <a:spLocks noChangeArrowheads="1"/>
          </p:cNvSpPr>
          <p:nvPr/>
        </p:nvSpPr>
        <p:spPr bwMode="auto">
          <a:xfrm>
            <a:off x="6597871" y="7604859"/>
            <a:ext cx="4785606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ea typeface="HG創英角ｺﾞｼｯｸUB" panose="020B0909000000000000" pitchFamily="49" charset="-128"/>
              </a:rPr>
              <a:t>１６</a:t>
            </a:r>
            <a:r>
              <a:rPr lang="en-US" altLang="ja-JP" sz="63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6355" dirty="0">
                <a:ea typeface="HG創英角ｺﾞｼｯｸUB" panose="020B0909000000000000" pitchFamily="49" charset="-128"/>
              </a:rPr>
              <a:t>８＝</a:t>
            </a:r>
          </a:p>
        </p:txBody>
      </p:sp>
      <p:sp>
        <p:nvSpPr>
          <p:cNvPr id="823355" name="Text Box 59"/>
          <p:cNvSpPr txBox="1">
            <a:spLocks noChangeArrowheads="1"/>
          </p:cNvSpPr>
          <p:nvPr/>
        </p:nvSpPr>
        <p:spPr bwMode="auto">
          <a:xfrm>
            <a:off x="10670896" y="7612663"/>
            <a:ext cx="1456091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rgbClr val="FF0066"/>
                </a:solidFill>
                <a:ea typeface="HG創英角ｺﾞｼｯｸUB" panose="020B0909000000000000" pitchFamily="49" charset="-128"/>
              </a:rPr>
              <a:t>２</a:t>
            </a:r>
          </a:p>
        </p:txBody>
      </p:sp>
      <p:sp>
        <p:nvSpPr>
          <p:cNvPr id="823356" name="AutoShape 60"/>
          <p:cNvSpPr>
            <a:spLocks noChangeArrowheads="1"/>
          </p:cNvSpPr>
          <p:nvPr/>
        </p:nvSpPr>
        <p:spPr bwMode="auto">
          <a:xfrm>
            <a:off x="13736865" y="6310331"/>
            <a:ext cx="2912181" cy="3015369"/>
          </a:xfrm>
          <a:prstGeom prst="roundRect">
            <a:avLst>
              <a:gd name="adj" fmla="val 4107"/>
            </a:avLst>
          </a:prstGeom>
          <a:solidFill>
            <a:srgbClr val="FF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823359" name="Text Box 63"/>
          <p:cNvSpPr txBox="1">
            <a:spLocks noChangeArrowheads="1"/>
          </p:cNvSpPr>
          <p:nvPr/>
        </p:nvSpPr>
        <p:spPr bwMode="auto">
          <a:xfrm>
            <a:off x="13967318" y="6616274"/>
            <a:ext cx="3279069" cy="254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4333"/>
              </a:lnSpc>
              <a:spcBef>
                <a:spcPct val="50000"/>
              </a:spcBef>
            </a:pPr>
            <a:r>
              <a:rPr lang="ja-JP" altLang="en-US" sz="5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答えは</a:t>
            </a:r>
          </a:p>
          <a:p>
            <a:pPr>
              <a:lnSpc>
                <a:spcPts val="4333"/>
              </a:lnSpc>
              <a:spcBef>
                <a:spcPct val="50000"/>
              </a:spcBef>
            </a:pPr>
            <a:r>
              <a:rPr lang="ja-JP" altLang="en-US" sz="5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同じに</a:t>
            </a:r>
          </a:p>
          <a:p>
            <a:pPr>
              <a:lnSpc>
                <a:spcPts val="4333"/>
              </a:lnSpc>
              <a:spcBef>
                <a:spcPct val="50000"/>
              </a:spcBef>
            </a:pPr>
            <a:r>
              <a:rPr lang="ja-JP" altLang="en-US" sz="5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なるよ！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16390620" cy="1000561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69973" y="33485"/>
            <a:ext cx="13720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２００７年　バージョン</a:t>
            </a:r>
            <a:endParaRPr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90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304" grpId="0" animBg="1"/>
      <p:bldP spid="823305" grpId="0" animBg="1"/>
      <p:bldP spid="823306" grpId="0" animBg="1"/>
      <p:bldP spid="823328" grpId="0"/>
      <p:bldP spid="823329" grpId="0"/>
      <p:bldP spid="823330" grpId="0"/>
      <p:bldP spid="823331" grpId="0"/>
      <p:bldP spid="823332" grpId="0"/>
      <p:bldP spid="823334" grpId="0"/>
      <p:bldP spid="823335" grpId="0" animBg="1"/>
      <p:bldP spid="823336" grpId="0"/>
      <p:bldP spid="823337" grpId="0"/>
      <p:bldP spid="823344" grpId="0"/>
      <p:bldP spid="823345" grpId="0" animBg="1"/>
      <p:bldP spid="823346" grpId="0"/>
      <p:bldP spid="823347" grpId="0"/>
      <p:bldP spid="823348" grpId="0" animBg="1"/>
      <p:bldP spid="823349" grpId="0"/>
      <p:bldP spid="823350" grpId="0"/>
      <p:bldP spid="823351" grpId="0"/>
      <p:bldP spid="823352" grpId="0"/>
      <p:bldP spid="823353" grpId="0" animBg="1"/>
      <p:bldP spid="823354" grpId="0"/>
      <p:bldP spid="823355" grpId="0"/>
      <p:bldP spid="823356" grpId="0" animBg="1"/>
      <p:bldP spid="8233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4" name="AutoShape 8"/>
          <p:cNvSpPr>
            <a:spLocks noChangeArrowheads="1"/>
          </p:cNvSpPr>
          <p:nvPr/>
        </p:nvSpPr>
        <p:spPr bwMode="auto">
          <a:xfrm>
            <a:off x="8016572" y="2472790"/>
            <a:ext cx="2373799" cy="938323"/>
          </a:xfrm>
          <a:prstGeom prst="roundRect">
            <a:avLst>
              <a:gd name="adj" fmla="val 8140"/>
            </a:avLst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05" name="AutoShape 9"/>
          <p:cNvSpPr>
            <a:spLocks noChangeArrowheads="1"/>
          </p:cNvSpPr>
          <p:nvPr/>
        </p:nvSpPr>
        <p:spPr bwMode="auto">
          <a:xfrm>
            <a:off x="11391533" y="2472314"/>
            <a:ext cx="3991535" cy="889890"/>
          </a:xfrm>
          <a:prstGeom prst="roundRect">
            <a:avLst>
              <a:gd name="adj" fmla="val 10245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06" name="AutoShape 10"/>
          <p:cNvSpPr>
            <a:spLocks noChangeArrowheads="1"/>
          </p:cNvSpPr>
          <p:nvPr/>
        </p:nvSpPr>
        <p:spPr bwMode="auto">
          <a:xfrm>
            <a:off x="2883792" y="2464249"/>
            <a:ext cx="3828924" cy="955406"/>
          </a:xfrm>
          <a:prstGeom prst="roundRect">
            <a:avLst>
              <a:gd name="adj" fmla="val 10685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23328" name="Text Box 32"/>
          <p:cNvSpPr txBox="1">
            <a:spLocks noChangeArrowheads="1"/>
          </p:cNvSpPr>
          <p:nvPr/>
        </p:nvSpPr>
        <p:spPr bwMode="auto">
          <a:xfrm>
            <a:off x="2974678" y="2577974"/>
            <a:ext cx="364715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</a:t>
            </a:r>
          </a:p>
        </p:txBody>
      </p:sp>
      <p:sp>
        <p:nvSpPr>
          <p:cNvPr id="823329" name="Text Box 33"/>
          <p:cNvSpPr txBox="1">
            <a:spLocks noChangeArrowheads="1"/>
          </p:cNvSpPr>
          <p:nvPr/>
        </p:nvSpPr>
        <p:spPr bwMode="auto">
          <a:xfrm>
            <a:off x="8072392" y="2563602"/>
            <a:ext cx="226215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わる数</a:t>
            </a:r>
          </a:p>
        </p:txBody>
      </p:sp>
      <p:sp>
        <p:nvSpPr>
          <p:cNvPr id="823330" name="Text Box 34"/>
          <p:cNvSpPr txBox="1">
            <a:spLocks noChangeArrowheads="1"/>
          </p:cNvSpPr>
          <p:nvPr/>
        </p:nvSpPr>
        <p:spPr bwMode="auto">
          <a:xfrm>
            <a:off x="11680262" y="2514161"/>
            <a:ext cx="438377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823331" name="Text Box 35"/>
          <p:cNvSpPr txBox="1">
            <a:spLocks noChangeArrowheads="1"/>
          </p:cNvSpPr>
          <p:nvPr/>
        </p:nvSpPr>
        <p:spPr bwMode="auto">
          <a:xfrm>
            <a:off x="3096890" y="7361834"/>
            <a:ext cx="11451077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555" dirty="0">
                <a:ea typeface="HG創英角ｺﾞｼｯｸUB" panose="020B0909000000000000" pitchFamily="49" charset="-128"/>
              </a:rPr>
              <a:t>１２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  ６ ＝  </a:t>
            </a:r>
          </a:p>
        </p:txBody>
      </p:sp>
      <p:sp>
        <p:nvSpPr>
          <p:cNvPr id="823332" name="Text Box 36"/>
          <p:cNvSpPr txBox="1">
            <a:spLocks noChangeArrowheads="1"/>
          </p:cNvSpPr>
          <p:nvPr/>
        </p:nvSpPr>
        <p:spPr bwMode="auto">
          <a:xfrm>
            <a:off x="2300848" y="1261173"/>
            <a:ext cx="142807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200" b="1" dirty="0">
                <a:solidFill>
                  <a:srgbClr val="3399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わられる数とわる数に同じ数をかけると？</a:t>
            </a:r>
          </a:p>
        </p:txBody>
      </p:sp>
      <p:sp>
        <p:nvSpPr>
          <p:cNvPr id="823334" name="Text Box 38"/>
          <p:cNvSpPr txBox="1">
            <a:spLocks noChangeArrowheads="1"/>
          </p:cNvSpPr>
          <p:nvPr/>
        </p:nvSpPr>
        <p:spPr bwMode="auto">
          <a:xfrm>
            <a:off x="1441592" y="3401555"/>
            <a:ext cx="1292662" cy="562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200" dirty="0">
                <a:solidFill>
                  <a:srgbClr val="6600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5200" dirty="0">
                <a:solidFill>
                  <a:srgbClr val="66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をかけてみよう</a:t>
            </a:r>
          </a:p>
        </p:txBody>
      </p:sp>
      <p:sp>
        <p:nvSpPr>
          <p:cNvPr id="823337" name="Text Box 41"/>
          <p:cNvSpPr txBox="1">
            <a:spLocks noChangeArrowheads="1"/>
          </p:cNvSpPr>
          <p:nvPr/>
        </p:nvSpPr>
        <p:spPr bwMode="auto">
          <a:xfrm>
            <a:off x="12284416" y="7361834"/>
            <a:ext cx="1456091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555" dirty="0">
                <a:solidFill>
                  <a:srgbClr val="FF0066"/>
                </a:solidFill>
                <a:ea typeface="HG創英角ｺﾞｼｯｸUB" panose="020B0909000000000000" pitchFamily="49" charset="-128"/>
              </a:rPr>
              <a:t>２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3528086" y="3625478"/>
            <a:ext cx="1206605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４ 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２ ＝  ２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13882" y="5216270"/>
            <a:ext cx="2290591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84690" y="5216271"/>
            <a:ext cx="2217674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3" name="下矢印 2"/>
          <p:cNvSpPr/>
          <p:nvPr/>
        </p:nvSpPr>
        <p:spPr>
          <a:xfrm>
            <a:off x="4253099" y="6455212"/>
            <a:ext cx="936104" cy="1048724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 dirty="0"/>
          </a:p>
        </p:txBody>
      </p:sp>
      <p:sp>
        <p:nvSpPr>
          <p:cNvPr id="35" name="下矢印 34"/>
          <p:cNvSpPr/>
          <p:nvPr/>
        </p:nvSpPr>
        <p:spPr>
          <a:xfrm>
            <a:off x="8887230" y="6452222"/>
            <a:ext cx="936104" cy="100836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0" name="角丸四角形吹き出し 19"/>
          <p:cNvSpPr/>
          <p:nvPr/>
        </p:nvSpPr>
        <p:spPr>
          <a:xfrm rot="5400000">
            <a:off x="14894715" y="7249660"/>
            <a:ext cx="1589357" cy="3425638"/>
          </a:xfrm>
          <a:prstGeom prst="wedgeRoundRectCallout">
            <a:avLst>
              <a:gd name="adj1" fmla="val -74770"/>
              <a:gd name="adj2" fmla="val -23865"/>
              <a:gd name="adj3" fmla="val 16667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976576" y="8167800"/>
            <a:ext cx="5590966" cy="1605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22"/>
              </a:lnSpc>
            </a:pPr>
            <a:r>
              <a:rPr lang="ja-JP" altLang="en-US" sz="44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あっ、</a:t>
            </a:r>
            <a:endParaRPr lang="en-US" altLang="ja-JP" sz="4400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922"/>
              </a:lnSpc>
            </a:pPr>
            <a:r>
              <a:rPr lang="ja-JP" altLang="en-US" sz="44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答えが同じ！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0" y="0"/>
            <a:ext cx="16447770" cy="1000561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39387" y="3675"/>
            <a:ext cx="13720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２００９年　バージョン</a:t>
            </a:r>
            <a:endParaRPr lang="ja-JP" altLang="en-US" sz="5400" dirty="0">
              <a:solidFill>
                <a:schemeClr val="bg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9" t="8900" r="11817" b="10158"/>
          <a:stretch/>
        </p:blipFill>
        <p:spPr>
          <a:xfrm rot="21220932">
            <a:off x="14760625" y="5256453"/>
            <a:ext cx="2439780" cy="260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019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304" grpId="0" animBg="1"/>
      <p:bldP spid="823305" grpId="0" animBg="1"/>
      <p:bldP spid="823306" grpId="0" animBg="1"/>
      <p:bldP spid="823328" grpId="0"/>
      <p:bldP spid="823329" grpId="0"/>
      <p:bldP spid="823330" grpId="0"/>
      <p:bldP spid="823331" grpId="0"/>
      <p:bldP spid="823332" grpId="0"/>
      <p:bldP spid="823334" grpId="0"/>
      <p:bldP spid="823337" grpId="0"/>
      <p:bldP spid="31" grpId="0"/>
      <p:bldP spid="2" grpId="0"/>
      <p:bldP spid="33" grpId="0"/>
      <p:bldP spid="3" grpId="0" animBg="1"/>
      <p:bldP spid="35" grpId="0" animBg="1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32" name="Text Box 36"/>
          <p:cNvSpPr txBox="1">
            <a:spLocks noChangeArrowheads="1"/>
          </p:cNvSpPr>
          <p:nvPr/>
        </p:nvSpPr>
        <p:spPr bwMode="auto">
          <a:xfrm>
            <a:off x="1842618" y="1208723"/>
            <a:ext cx="1373476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200" b="1" dirty="0">
                <a:solidFill>
                  <a:srgbClr val="3399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わられる数とわる数に同じ数をかけると？</a:t>
            </a:r>
          </a:p>
        </p:txBody>
      </p:sp>
      <p:sp>
        <p:nvSpPr>
          <p:cNvPr id="823359" name="Text Box 63"/>
          <p:cNvSpPr txBox="1">
            <a:spLocks noChangeArrowheads="1"/>
          </p:cNvSpPr>
          <p:nvPr/>
        </p:nvSpPr>
        <p:spPr bwMode="auto">
          <a:xfrm>
            <a:off x="9304510" y="9026318"/>
            <a:ext cx="9414256" cy="46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889"/>
              </a:lnSpc>
              <a:spcBef>
                <a:spcPct val="50000"/>
              </a:spcBef>
            </a:pPr>
            <a:r>
              <a:rPr lang="ja-JP" altLang="en-US" sz="5200" dirty="0">
                <a:solidFill>
                  <a:schemeClr val="bg1"/>
                </a:solidFill>
                <a:latin typeface="AR PＰＯＰ４B" panose="020B0600010101010101" pitchFamily="50" charset="-128"/>
                <a:ea typeface="AR PＰＯＰ４B" panose="020B0600010101010101" pitchFamily="50" charset="-128"/>
              </a:rPr>
              <a:t>答えは同じになるよ！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94895" y="5510552"/>
            <a:ext cx="7714690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     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0" y="0"/>
            <a:ext cx="16424910" cy="1000561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69973" y="33485"/>
            <a:ext cx="13720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２０１３年　バージョン</a:t>
            </a: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92457" y="2146137"/>
            <a:ext cx="10651850" cy="1609771"/>
          </a:xfrm>
          <a:prstGeom prst="rect">
            <a:avLst/>
          </a:prstGeom>
          <a:solidFill>
            <a:srgbClr val="66CCFF">
              <a:alpha val="3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3008078" y="3801096"/>
            <a:ext cx="1206605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８ 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４ ＝  ２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53259" y="5494321"/>
            <a:ext cx="7714690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     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2029057" y="3761219"/>
            <a:ext cx="1206605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１２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６ ＝  ２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94895" y="5505242"/>
            <a:ext cx="7714690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     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2065593" y="3729076"/>
            <a:ext cx="1206605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１６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８ ＝  ２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94895" y="5493272"/>
            <a:ext cx="7714690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     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2077440" y="3736065"/>
            <a:ext cx="1281439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２８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１４ ＝ ２</a:t>
            </a: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160248" y="2060999"/>
            <a:ext cx="11099503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４  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 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２ ＝  ２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623171" y="5487961"/>
            <a:ext cx="8263147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     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029056" y="3770664"/>
            <a:ext cx="1281439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４０ </a:t>
            </a:r>
            <a:r>
              <a:rPr lang="en-US" altLang="ja-JP" sz="11555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11555" dirty="0">
                <a:ea typeface="HG創英角ｺﾞｼｯｸUB" panose="020B0909000000000000" pitchFamily="49" charset="-128"/>
              </a:rPr>
              <a:t>２０ ＝ ２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639604" y="5466033"/>
            <a:ext cx="8612465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    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2077441" y="3750772"/>
            <a:ext cx="15116157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10400" dirty="0">
                <a:ea typeface="HG創英角ｺﾞｼｯｸUB" panose="020B0909000000000000" pitchFamily="49" charset="-128"/>
              </a:rPr>
              <a:t>４００</a:t>
            </a:r>
            <a:r>
              <a:rPr lang="en-US" altLang="ja-JP" sz="10400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10400" dirty="0">
                <a:ea typeface="HG創英角ｺﾞｼｯｸUB" panose="020B0909000000000000" pitchFamily="49" charset="-128"/>
              </a:rPr>
              <a:t>２００＝２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594895" y="5484150"/>
            <a:ext cx="10142402" cy="10702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１００００    </a:t>
            </a:r>
            <a:r>
              <a:rPr lang="en-US" altLang="ja-JP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lang="ja-JP" altLang="en-US" sz="6355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１００００</a:t>
            </a:r>
          </a:p>
        </p:txBody>
      </p:sp>
      <p:sp>
        <p:nvSpPr>
          <p:cNvPr id="40" name="Text Box 35"/>
          <p:cNvSpPr txBox="1">
            <a:spLocks noChangeArrowheads="1"/>
          </p:cNvSpPr>
          <p:nvPr/>
        </p:nvSpPr>
        <p:spPr bwMode="auto">
          <a:xfrm>
            <a:off x="2077441" y="3601790"/>
            <a:ext cx="15116157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555" dirty="0">
                <a:ea typeface="HG創英角ｺﾞｼｯｸUB" panose="020B0909000000000000" pitchFamily="49" charset="-128"/>
              </a:rPr>
              <a:t> </a:t>
            </a:r>
            <a:r>
              <a:rPr lang="ja-JP" altLang="en-US" sz="7800" spc="-433" dirty="0">
                <a:ea typeface="HG創英角ｺﾞｼｯｸUB" panose="020B0909000000000000" pitchFamily="49" charset="-128"/>
              </a:rPr>
              <a:t>４００００</a:t>
            </a:r>
            <a:r>
              <a:rPr lang="en-US" altLang="ja-JP" sz="7800" spc="-433" dirty="0">
                <a:ea typeface="HG創英角ｺﾞｼｯｸUB" panose="020B0909000000000000" pitchFamily="49" charset="-128"/>
              </a:rPr>
              <a:t>÷</a:t>
            </a:r>
            <a:r>
              <a:rPr lang="ja-JP" altLang="en-US" sz="7800" spc="-433" dirty="0">
                <a:ea typeface="HG創英角ｺﾞｼｯｸUB" panose="020B0909000000000000" pitchFamily="49" charset="-128"/>
              </a:rPr>
              <a:t>２００００＝２</a:t>
            </a:r>
          </a:p>
        </p:txBody>
      </p:sp>
      <p:sp>
        <p:nvSpPr>
          <p:cNvPr id="41" name="角丸四角形吹き出し 40"/>
          <p:cNvSpPr/>
          <p:nvPr/>
        </p:nvSpPr>
        <p:spPr>
          <a:xfrm rot="5400000">
            <a:off x="9363397" y="4782327"/>
            <a:ext cx="1469280" cy="8323432"/>
          </a:xfrm>
          <a:prstGeom prst="wedgeRoundRectCallout">
            <a:avLst>
              <a:gd name="adj1" fmla="val -12207"/>
              <a:gd name="adj2" fmla="val 55915"/>
              <a:gd name="adj3" fmla="val 16667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49162" y="8209401"/>
            <a:ext cx="9528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400"/>
              </a:lnSpc>
            </a:pPr>
            <a:r>
              <a:rPr lang="ja-JP" altLang="en-US" sz="40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すごい</a:t>
            </a:r>
            <a:r>
              <a:rPr lang="ja-JP" altLang="en-US" sz="4000" dirty="0" smtClean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ね！</a:t>
            </a:r>
            <a:endParaRPr lang="en-US" altLang="ja-JP" sz="4000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400"/>
              </a:lnSpc>
            </a:pPr>
            <a:r>
              <a:rPr lang="ja-JP" altLang="en-US" sz="40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どんな数をかけても答えは同じだ！</a:t>
            </a:r>
          </a:p>
        </p:txBody>
      </p:sp>
      <p:sp>
        <p:nvSpPr>
          <p:cNvPr id="31" name="AutoShape 8"/>
          <p:cNvSpPr>
            <a:spLocks noChangeArrowheads="1"/>
          </p:cNvSpPr>
          <p:nvPr/>
        </p:nvSpPr>
        <p:spPr bwMode="auto">
          <a:xfrm>
            <a:off x="7785230" y="6819883"/>
            <a:ext cx="2373799" cy="989378"/>
          </a:xfrm>
          <a:prstGeom prst="roundRect">
            <a:avLst>
              <a:gd name="adj" fmla="val 10891"/>
            </a:avLst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3" name="AutoShape 9"/>
          <p:cNvSpPr>
            <a:spLocks noChangeArrowheads="1"/>
          </p:cNvSpPr>
          <p:nvPr/>
        </p:nvSpPr>
        <p:spPr bwMode="auto">
          <a:xfrm>
            <a:off x="12289405" y="6792156"/>
            <a:ext cx="3992048" cy="997034"/>
          </a:xfrm>
          <a:prstGeom prst="roundRect">
            <a:avLst>
              <a:gd name="adj" fmla="val 9789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5" name="AutoShape 10"/>
          <p:cNvSpPr>
            <a:spLocks noChangeArrowheads="1"/>
          </p:cNvSpPr>
          <p:nvPr/>
        </p:nvSpPr>
        <p:spPr bwMode="auto">
          <a:xfrm>
            <a:off x="2373654" y="6839634"/>
            <a:ext cx="3947244" cy="989377"/>
          </a:xfrm>
          <a:prstGeom prst="roundRect">
            <a:avLst>
              <a:gd name="adj" fmla="val 12046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endParaRPr lang="ja-JP" altLang="ja-JP" sz="3467" b="1">
              <a:solidFill>
                <a:schemeClr val="hlink"/>
              </a:solidFill>
              <a:latin typeface="Times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2433295" y="6934723"/>
            <a:ext cx="364715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7785230" y="6911268"/>
            <a:ext cx="226215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わる数</a:t>
            </a: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12444204" y="6863121"/>
            <a:ext cx="45644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しょう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1086">
            <a:off x="3185878" y="7559861"/>
            <a:ext cx="2473476" cy="247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540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3" grpId="0"/>
      <p:bldP spid="23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4" grpId="0"/>
      <p:bldP spid="34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40" grpId="0"/>
      <p:bldP spid="41" grpId="0" animBg="1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864233da89ec6263ba6d72ceadafbc4ba7df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262</Words>
  <Application>Microsoft Office PowerPoint</Application>
  <PresentationFormat>ユーザー設定</PresentationFormat>
  <Paragraphs>70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7" baseType="lpstr">
      <vt:lpstr>AR PＰＯＰ４B</vt:lpstr>
      <vt:lpstr>AR Pゴシック体S</vt:lpstr>
      <vt:lpstr>Eras Bold ITC</vt:lpstr>
      <vt:lpstr>HGP創英角ｺﾞｼｯｸUB</vt:lpstr>
      <vt:lpstr>HG創英角ｺﾞｼｯｸUB</vt:lpstr>
      <vt:lpstr>ＭＳ Ｐゴシック</vt:lpstr>
      <vt:lpstr>Osaka</vt:lpstr>
      <vt:lpstr>メイリオ</vt:lpstr>
      <vt:lpstr>Arial</vt:lpstr>
      <vt:lpstr>Calibri</vt:lpstr>
      <vt:lpstr>Calibri Light</vt:lpstr>
      <vt:lpstr>Times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109</cp:revision>
  <cp:lastPrinted>2014-09-25T06:35:32Z</cp:lastPrinted>
  <dcterms:created xsi:type="dcterms:W3CDTF">2014-07-20T08:05:01Z</dcterms:created>
  <dcterms:modified xsi:type="dcterms:W3CDTF">2016-02-20T13:07:46Z</dcterms:modified>
</cp:coreProperties>
</file>