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7"/>
  </p:notesMasterIdLst>
  <p:sldIdLst>
    <p:sldId id="263" r:id="rId2"/>
    <p:sldId id="264" r:id="rId3"/>
    <p:sldId id="265" r:id="rId4"/>
    <p:sldId id="268" r:id="rId5"/>
    <p:sldId id="267" r:id="rId6"/>
  </p:sldIdLst>
  <p:sldSz cx="17610138" cy="9906000"/>
  <p:notesSz cx="6797675" cy="9926638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BC8C-EB09-4362-BC34-8E199A975925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956-6CCC-4E33-8F3D-C7A3192D0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75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707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2611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518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947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641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61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BC8C-EB09-4362-BC34-8E199A975925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956-6CCC-4E33-8F3D-C7A3192D0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20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4353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80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95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ABC8C-EB09-4362-BC34-8E199A975925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4B956-6CCC-4E33-8F3D-C7A3192D0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905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iming>
    <p:tnLst>
      <p:par>
        <p:cTn id="1" dur="indefinite" restart="never" nodeType="tmRoot"/>
      </p:par>
    </p:tnLst>
  </p:timing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46785" y="3796178"/>
            <a:ext cx="80906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222"/>
              </a:lnSpc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</a:t>
            </a:r>
            <a:r>
              <a:rPr lang="ja-JP" altLang="en-US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の１０円</a:t>
            </a: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玉を、</a:t>
            </a:r>
          </a:p>
          <a:p>
            <a:pPr>
              <a:lnSpc>
                <a:spcPts val="7222"/>
              </a:lnSpc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すべらないように</a:t>
            </a:r>
          </a:p>
          <a:p>
            <a:pPr>
              <a:lnSpc>
                <a:spcPts val="7222"/>
              </a:lnSpc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</a:t>
            </a:r>
            <a:r>
              <a:rPr lang="ja-JP" altLang="en-US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の１０円玉の</a:t>
            </a:r>
            <a:endParaRPr lang="ja-JP" altLang="en-US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222"/>
              </a:lnSpc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まわりを転がすと、</a:t>
            </a:r>
          </a:p>
          <a:p>
            <a:pPr>
              <a:lnSpc>
                <a:spcPts val="7222"/>
              </a:lnSpc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</a:t>
            </a:r>
            <a:r>
              <a:rPr lang="ja-JP" altLang="en-US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の１０円玉の円玉</a:t>
            </a: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222"/>
              </a:lnSpc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何回転するかな？</a:t>
            </a:r>
          </a:p>
        </p:txBody>
      </p:sp>
      <p:pic>
        <p:nvPicPr>
          <p:cNvPr id="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9325127" y="4640966"/>
            <a:ext cx="4442308" cy="433131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円弧 29"/>
          <p:cNvSpPr/>
          <p:nvPr/>
        </p:nvSpPr>
        <p:spPr bwMode="auto">
          <a:xfrm rot="1469129">
            <a:off x="8764221" y="4275493"/>
            <a:ext cx="5342276" cy="4977372"/>
          </a:xfrm>
          <a:prstGeom prst="arc">
            <a:avLst>
              <a:gd name="adj1" fmla="val 16586764"/>
              <a:gd name="adj2" fmla="val 12617776"/>
            </a:avLst>
          </a:prstGeom>
          <a:noFill/>
          <a:ln w="57150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1" name="二等辺三角形 30"/>
          <p:cNvSpPr/>
          <p:nvPr/>
        </p:nvSpPr>
        <p:spPr bwMode="auto">
          <a:xfrm rot="2499237">
            <a:off x="9674795" y="4214841"/>
            <a:ext cx="520058" cy="624069"/>
          </a:xfrm>
          <a:prstGeom prst="triangle">
            <a:avLst/>
          </a:prstGeom>
          <a:solidFill>
            <a:srgbClr val="CC00FF"/>
          </a:solidFill>
          <a:ln w="9525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pic>
        <p:nvPicPr>
          <p:cNvPr id="3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9325127" y="376492"/>
            <a:ext cx="4442308" cy="433131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61" y="376492"/>
            <a:ext cx="3363711" cy="298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14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7848303" y="3932689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7903394" y="1182302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04212">
            <a:off x="8188896" y="1182302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561187">
            <a:off x="8626834" y="1294546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179236">
            <a:off x="8921813" y="1376911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760797">
            <a:off x="9288927" y="1606007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3354857">
            <a:off x="9668937" y="1864899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400000">
            <a:off x="9894710" y="2178640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895841">
            <a:off x="10106612" y="2451937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509246">
            <a:off x="10349738" y="2757089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848320">
            <a:off x="10426681" y="302090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7567150">
            <a:off x="10487910" y="334462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9072742">
            <a:off x="10529917" y="3659624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0800000">
            <a:off x="10548471" y="393268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93690" flipH="1" flipV="1">
            <a:off x="10548469" y="4255670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52030" flipH="1" flipV="1">
            <a:off x="10509391" y="4571243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179236" flipH="1" flipV="1">
            <a:off x="10421734" y="4867675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760797" flipH="1" flipV="1">
            <a:off x="10218930" y="5261255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3354857" flipH="1" flipV="1">
            <a:off x="10022268" y="5512511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400000" flipH="1" flipV="1">
            <a:off x="9894710" y="5732757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895841" flipH="1" flipV="1">
            <a:off x="9514327" y="6046427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509246" flipH="1" flipV="1">
            <a:off x="9233837" y="627565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848320" flipH="1" flipV="1">
            <a:off x="8921811" y="6456854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7925734" flipH="1" flipV="1">
            <a:off x="8559173" y="6540652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9236539" flipH="1" flipV="1">
            <a:off x="8112189" y="6628002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0800000" flipH="1" flipV="1">
            <a:off x="7783577" y="6703466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361187">
            <a:off x="7005085" y="6601019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979236">
            <a:off x="6710107" y="6518654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3560797">
            <a:off x="6342993" y="628955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4154857">
            <a:off x="5962982" y="6030665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200000">
            <a:off x="5737210" y="5716925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695841">
            <a:off x="5525307" y="544362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309246">
            <a:off x="5282182" y="5138390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648320">
            <a:off x="5205238" y="4874656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8367150">
            <a:off x="5144010" y="4550936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9872742">
            <a:off x="5102002" y="4235940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5083449" y="396287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1393690" flipH="1" flipV="1">
            <a:off x="5083450" y="3639895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452030" flipH="1" flipV="1">
            <a:off x="5122528" y="3324321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979236" flipH="1" flipV="1">
            <a:off x="5210186" y="3027889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3560797" flipH="1" flipV="1">
            <a:off x="5412990" y="2634310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4154857" flipH="1" flipV="1">
            <a:off x="5609651" y="2383053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200000" flipH="1" flipV="1">
            <a:off x="5737210" y="216280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695841" flipH="1" flipV="1">
            <a:off x="6117593" y="184913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309246" flipH="1" flipV="1">
            <a:off x="6398082" y="161990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648320" flipH="1" flipV="1">
            <a:off x="6710108" y="1438710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8725734" flipH="1" flipV="1">
            <a:off x="7072746" y="1354912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0036539" flipH="1" flipV="1">
            <a:off x="7519731" y="1267562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flipH="1" flipV="1">
            <a:off x="7848342" y="1192099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407880" y="-141599"/>
            <a:ext cx="1466562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指の運動と思って</a:t>
            </a:r>
            <a:r>
              <a:rPr lang="ja-JP" altLang="en-US" sz="7800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４８</a:t>
            </a:r>
            <a:r>
              <a:rPr lang="ja-JP" altLang="en-US" sz="5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回クリックしてください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30883" y="7811998"/>
            <a:ext cx="417411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0" dirty="0" smtClean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r>
              <a:rPr lang="ja-JP" altLang="en-US" sz="9533" dirty="0" smtClean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6355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回転</a:t>
            </a:r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15207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5252038" y="3709694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5307129" y="95930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04212">
            <a:off x="5592631" y="95930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561187">
            <a:off x="6030569" y="1071551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179236">
            <a:off x="6325548" y="1153916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760797">
            <a:off x="6692662" y="1383012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3354857">
            <a:off x="7072672" y="1641904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400000">
            <a:off x="7298445" y="1955645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895841">
            <a:off x="7510348" y="2228942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509246">
            <a:off x="7753474" y="2534094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848320">
            <a:off x="7830416" y="2797913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7567150">
            <a:off x="7891645" y="3121634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9072742">
            <a:off x="7933652" y="3436629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0800000">
            <a:off x="7952206" y="3709693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93690" flipH="1" flipV="1">
            <a:off x="7952205" y="4032675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52030" flipH="1" flipV="1">
            <a:off x="7913127" y="4348249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179236" flipH="1" flipV="1">
            <a:off x="7825469" y="4644680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760797" flipH="1" flipV="1">
            <a:off x="7622665" y="5038260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3354857" flipH="1" flipV="1">
            <a:off x="7426004" y="5289517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400000" flipH="1" flipV="1">
            <a:off x="7298445" y="5509763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5895841" flipH="1" flipV="1">
            <a:off x="6918062" y="5823432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509246" flipH="1" flipV="1">
            <a:off x="6637573" y="6052663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6848320" flipH="1" flipV="1">
            <a:off x="6325547" y="6233860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7925734" flipH="1" flipV="1">
            <a:off x="5962909" y="631765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9236539" flipH="1" flipV="1">
            <a:off x="5515924" y="6405008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0800000" flipH="1" flipV="1">
            <a:off x="5187313" y="6480471"/>
            <a:ext cx="2771067" cy="280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361187">
            <a:off x="4408821" y="6378024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979236">
            <a:off x="4113842" y="6295659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3560797">
            <a:off x="3746728" y="6066563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4154857">
            <a:off x="3366718" y="5807671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200000">
            <a:off x="3140945" y="5493930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695841">
            <a:off x="2929042" y="5220632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309246">
            <a:off x="2685918" y="4915395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648320">
            <a:off x="2608974" y="4651661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8367150">
            <a:off x="2547745" y="4327941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9872742">
            <a:off x="2505738" y="4012945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2487184" y="3739882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1393690" flipH="1" flipV="1">
            <a:off x="2487185" y="3416900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452030" flipH="1" flipV="1">
            <a:off x="2526263" y="3101326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2979236" flipH="1" flipV="1">
            <a:off x="2613921" y="2804894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3560797" flipH="1" flipV="1">
            <a:off x="2816725" y="2411315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4154857" flipH="1" flipV="1">
            <a:off x="3013386" y="2160058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200000" flipH="1" flipV="1">
            <a:off x="3140945" y="1939812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6695841" flipH="1" flipV="1">
            <a:off x="3521328" y="1626143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309246" flipH="1" flipV="1">
            <a:off x="3801818" y="1396912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7648320" flipH="1" flipV="1">
            <a:off x="4113844" y="1215715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18725734" flipH="1" flipV="1">
            <a:off x="4476481" y="113191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rot="20036539" flipH="1" flipV="1">
            <a:off x="4923466" y="1044567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 flipH="1" flipV="1">
            <a:off x="5252077" y="969104"/>
            <a:ext cx="2771067" cy="2808312"/>
          </a:xfrm>
          <a:prstGeom prst="ellipse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903360" y="-53712"/>
            <a:ext cx="13729525" cy="981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778" dirty="0">
                <a:solidFill>
                  <a:srgbClr val="008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今のスライド、実はこんなつくりです。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00181" y="6330620"/>
            <a:ext cx="6194848" cy="3362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55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角度を変えた</a:t>
            </a:r>
          </a:p>
          <a:p>
            <a:pPr>
              <a:lnSpc>
                <a:spcPts val="5055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ひとつひとつ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円玉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55"/>
              </a:lnSpc>
            </a:pPr>
            <a:r>
              <a:rPr lang="ja-JP" altLang="en-US" sz="3600" dirty="0">
                <a:solidFill>
                  <a:srgbClr val="CC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開始 → アピール</a:t>
            </a:r>
          </a:p>
          <a:p>
            <a:pPr>
              <a:lnSpc>
                <a:spcPts val="5055"/>
              </a:lnSpc>
            </a:pPr>
            <a:r>
              <a:rPr lang="ja-JP" altLang="en-US" sz="3600" dirty="0">
                <a:solidFill>
                  <a:srgbClr val="3399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終了 → フェード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  <a:p>
            <a:pPr>
              <a:lnSpc>
                <a:spcPts val="5055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アニメーション効果をかけました。</a:t>
            </a:r>
          </a:p>
        </p:txBody>
      </p:sp>
    </p:spTree>
    <p:extLst>
      <p:ext uri="{BB962C8B-B14F-4D97-AF65-F5344CB8AC3E}">
        <p14:creationId xmlns:p14="http://schemas.microsoft.com/office/powerpoint/2010/main" val="388767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552918" y="2887648"/>
            <a:ext cx="2219481" cy="216402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962435" y="301208"/>
            <a:ext cx="2179202" cy="212475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トライプ矢印 3"/>
          <p:cNvSpPr/>
          <p:nvPr/>
        </p:nvSpPr>
        <p:spPr bwMode="auto">
          <a:xfrm>
            <a:off x="3647604" y="949890"/>
            <a:ext cx="1071310" cy="829568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662658" y="5082345"/>
            <a:ext cx="6112512" cy="1119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4914780" y="397879"/>
            <a:ext cx="7800867" cy="16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US" altLang="ja-JP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円玉の円周を</a:t>
            </a:r>
          </a:p>
          <a:p>
            <a:pPr>
              <a:lnSpc>
                <a:spcPts val="6500"/>
              </a:lnSpc>
            </a:pPr>
            <a:r>
              <a:rPr lang="ja-JP" altLang="en-US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直線</a:t>
            </a: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にすると</a:t>
            </a:r>
          </a:p>
        </p:txBody>
      </p:sp>
      <p:sp>
        <p:nvSpPr>
          <p:cNvPr id="16" name="ストライプ矢印 15"/>
          <p:cNvSpPr/>
          <p:nvPr/>
        </p:nvSpPr>
        <p:spPr bwMode="auto">
          <a:xfrm>
            <a:off x="8363712" y="4577564"/>
            <a:ext cx="4740469" cy="829568"/>
          </a:xfrm>
          <a:prstGeom prst="stripedRightArrow">
            <a:avLst/>
          </a:prstGeom>
          <a:solidFill>
            <a:srgbClr val="FF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13473419" y="3709153"/>
            <a:ext cx="2104972" cy="2134629"/>
          </a:xfrm>
          <a:prstGeom prst="ellipse">
            <a:avLst/>
          </a:prstGeom>
          <a:noFill/>
          <a:ln w="57150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41637" y="2831990"/>
            <a:ext cx="134174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直線上で１０円玉を</a:t>
            </a:r>
          </a:p>
          <a:p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転がすと</a:t>
            </a:r>
          </a:p>
          <a:p>
            <a:r>
              <a:rPr lang="ja-JP" altLang="en-US" sz="5400" dirty="0" smtClean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回転しま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906027" y="5831661"/>
            <a:ext cx="26674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00" dirty="0" smtClean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r>
              <a:rPr lang="ja-JP" altLang="en-US" sz="26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3600" dirty="0" smtClean="0">
                <a:latin typeface="HGP創英角ｺﾞｼｯｸUB" pitchFamily="50" charset="-128"/>
                <a:ea typeface="HGP創英角ｺﾞｼｯｸUB" pitchFamily="50" charset="-128"/>
              </a:rPr>
              <a:t>回転！</a:t>
            </a:r>
            <a:endParaRPr lang="ja-JP" altLang="en-US" sz="3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3889">
            <a:off x="270828" y="7787761"/>
            <a:ext cx="2018816" cy="1794504"/>
          </a:xfrm>
          <a:prstGeom prst="rect">
            <a:avLst/>
          </a:prstGeom>
        </p:spPr>
      </p:pic>
      <p:pic>
        <p:nvPicPr>
          <p:cNvPr id="15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t="7698" r="3547" b="8524"/>
          <a:stretch/>
        </p:blipFill>
        <p:spPr bwMode="auto">
          <a:xfrm>
            <a:off x="13399189" y="1586645"/>
            <a:ext cx="2179202" cy="212475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8207012" y="5522767"/>
            <a:ext cx="13417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直線上を円にすると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角丸四角形吹き出し 1"/>
          <p:cNvSpPr/>
          <p:nvPr/>
        </p:nvSpPr>
        <p:spPr>
          <a:xfrm>
            <a:off x="2820865" y="6474328"/>
            <a:ext cx="5386147" cy="3072384"/>
          </a:xfrm>
          <a:prstGeom prst="wedgeRoundRectCallout">
            <a:avLst>
              <a:gd name="adj1" fmla="val -59085"/>
              <a:gd name="adj2" fmla="val 2609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65827" y="6694864"/>
            <a:ext cx="6293661" cy="321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kumimoji="1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直線上だと</a:t>
            </a:r>
            <a:r>
              <a:rPr kumimoji="1"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回転なのに、</a:t>
            </a:r>
            <a:endParaRPr kumimoji="1"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円周上だと</a:t>
            </a:r>
            <a:r>
              <a:rPr kumimoji="1"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回転！</a:t>
            </a:r>
            <a:endParaRPr kumimoji="1"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ふしぎだね</a:t>
            </a:r>
            <a:r>
              <a:rPr kumimoji="1"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!</a:t>
            </a:r>
            <a:endParaRPr kumimoji="1" lang="ja-JP" altLang="en-US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なぜだろう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?</a:t>
            </a:r>
          </a:p>
          <a:p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75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3672E-6 -2.5641E-7 L 0.32408 -0.00064 " pathEditMode="relative" rAng="0" ptsTypes="AA">
                                      <p:cBhvr>
                                        <p:cTn id="28" dur="5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99" y="-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/>
      <p:bldP spid="10" grpId="1"/>
      <p:bldP spid="16" grpId="0" animBg="1"/>
      <p:bldP spid="13" grpId="0" animBg="1"/>
      <p:bldP spid="18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1421073" y="10307246"/>
            <a:ext cx="3950935" cy="330200"/>
          </a:xfrm>
        </p:spPr>
        <p:txBody>
          <a:bodyPr/>
          <a:lstStyle/>
          <a:p>
            <a:r>
              <a:rPr lang="ja-JP" altLang="en-US" smtClean="0"/>
              <a:t>よくわかる算数</a:t>
            </a:r>
            <a:endParaRPr lang="ko-KR" altLang="en-US" dirty="0"/>
          </a:p>
        </p:txBody>
      </p:sp>
      <p:sp>
        <p:nvSpPr>
          <p:cNvPr id="13" name="円/楕円 12"/>
          <p:cNvSpPr/>
          <p:nvPr/>
        </p:nvSpPr>
        <p:spPr bwMode="auto">
          <a:xfrm>
            <a:off x="2624174" y="3836294"/>
            <a:ext cx="1768196" cy="1768196"/>
          </a:xfrm>
          <a:prstGeom prst="ellipse">
            <a:avLst/>
          </a:prstGeom>
          <a:solidFill>
            <a:srgbClr val="00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1688070" y="5601124"/>
            <a:ext cx="3762021" cy="3744416"/>
          </a:xfrm>
          <a:prstGeom prst="ellipse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0220" y="4120227"/>
            <a:ext cx="1768196" cy="115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33" dirty="0">
                <a:latin typeface="HGP創英角ｺﾞｼｯｸUB" pitchFamily="50" charset="-128"/>
                <a:ea typeface="HGP創英角ｺﾞｼｯｸUB" pitchFamily="50" charset="-128"/>
              </a:rPr>
              <a:t>Ａ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40220" y="6745252"/>
            <a:ext cx="1768196" cy="115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33" dirty="0">
                <a:latin typeface="HGP創英角ｺﾞｼｯｸUB" pitchFamily="50" charset="-128"/>
                <a:ea typeface="HGP創英角ｺﾞｼｯｸUB" pitchFamily="50" charset="-128"/>
              </a:rPr>
              <a:t>Ｂ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356301" y="272479"/>
            <a:ext cx="2129544" cy="885760"/>
          </a:xfrm>
          <a:prstGeom prst="roundRect">
            <a:avLst>
              <a:gd name="adj" fmla="val 11643"/>
            </a:avLst>
          </a:prstGeom>
          <a:solidFill>
            <a:srgbClr val="FF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   題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88200" y="238361"/>
            <a:ext cx="12169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spc="433" dirty="0">
                <a:latin typeface="HGP創英角ｺﾞｼｯｸUB" pitchFamily="50" charset="-128"/>
                <a:ea typeface="HGP創英角ｺﾞｼｯｸUB" pitchFamily="50" charset="-128"/>
              </a:rPr>
              <a:t>Ａは半径３ｃｍ、Ｂは半径６ｃｍの円です。</a:t>
            </a:r>
          </a:p>
          <a:p>
            <a:r>
              <a:rPr lang="ja-JP" altLang="en-US" sz="4000" spc="433" dirty="0">
                <a:latin typeface="HGP創英角ｺﾞｼｯｸUB" pitchFamily="50" charset="-128"/>
                <a:ea typeface="HGP創英角ｺﾞｼｯｸUB" pitchFamily="50" charset="-128"/>
              </a:rPr>
              <a:t>ＡがＢの円周を転がって一周します。</a:t>
            </a:r>
          </a:p>
          <a:p>
            <a:r>
              <a:rPr lang="ja-JP" altLang="en-US" sz="4000" spc="433" dirty="0">
                <a:latin typeface="HGP創英角ｺﾞｼｯｸUB" pitchFamily="50" charset="-128"/>
                <a:ea typeface="HGP創英角ｺﾞｼｯｸUB" pitchFamily="50" charset="-128"/>
              </a:rPr>
              <a:t>Ａは何回転したことになるでしょうか。</a:t>
            </a:r>
          </a:p>
        </p:txBody>
      </p:sp>
      <p:sp>
        <p:nvSpPr>
          <p:cNvPr id="21" name="角丸四角形 20"/>
          <p:cNvSpPr/>
          <p:nvPr/>
        </p:nvSpPr>
        <p:spPr bwMode="auto">
          <a:xfrm>
            <a:off x="4956641" y="2685395"/>
            <a:ext cx="2184243" cy="864000"/>
          </a:xfrm>
          <a:prstGeom prst="roundRect">
            <a:avLst/>
          </a:prstGeom>
          <a:solidFill>
            <a:srgbClr val="FF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解   答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660942" y="2645351"/>
            <a:ext cx="8528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半径 ｒ の円周の長さは ２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π</a:t>
            </a:r>
            <a:r>
              <a:rPr lang="ja-JP" altLang="en-US" sz="4800" dirty="0">
                <a:latin typeface="HGP創英角ｺﾞｼｯｸUB" pitchFamily="50" charset="-128"/>
                <a:ea typeface="HGP創英角ｺﾞｼｯｸUB" pitchFamily="50" charset="-128"/>
              </a:rPr>
              <a:t>ｒ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56928" y="4155242"/>
            <a:ext cx="9569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latin typeface="HGP創英角ｺﾞｼｯｸUB" pitchFamily="50" charset="-128"/>
                <a:ea typeface="HGP創英角ｺﾞｼｯｸUB" pitchFamily="50" charset="-128"/>
              </a:rPr>
              <a:t>Ａの円周 →  ６ </a:t>
            </a:r>
            <a:r>
              <a:rPr lang="en-US" altLang="ja-JP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π</a:t>
            </a:r>
            <a:endParaRPr lang="ja-JP" altLang="en-US" sz="5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6929" y="5279455"/>
            <a:ext cx="9569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latin typeface="HGP創英角ｺﾞｼｯｸUB" pitchFamily="50" charset="-128"/>
                <a:ea typeface="HGP創英角ｺﾞｼｯｸUB" pitchFamily="50" charset="-128"/>
              </a:rPr>
              <a:t>Ｂの円周 →  １２</a:t>
            </a:r>
            <a:r>
              <a:rPr lang="en-US" altLang="ja-JP" sz="5400" dirty="0">
                <a:latin typeface="HGP創英角ｺﾞｼｯｸUB" pitchFamily="50" charset="-128"/>
                <a:ea typeface="HGP創英角ｺﾞｼｯｸUB" pitchFamily="50" charset="-128"/>
              </a:rPr>
              <a:t> π</a:t>
            </a:r>
            <a:endParaRPr lang="ja-JP" altLang="en-US" sz="5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56927" y="6401536"/>
            <a:ext cx="9569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latin typeface="HGP創英角ｺﾞｼｯｸUB" pitchFamily="50" charset="-128"/>
                <a:ea typeface="HGP創英角ｺﾞｼｯｸUB" pitchFamily="50" charset="-128"/>
              </a:rPr>
              <a:t>１２</a:t>
            </a:r>
            <a:r>
              <a:rPr lang="en-US" altLang="ja-JP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π</a:t>
            </a: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÷</a:t>
            </a:r>
            <a:r>
              <a:rPr lang="ja-JP" altLang="en-US" sz="5400" dirty="0">
                <a:latin typeface="HGP創英角ｺﾞｼｯｸUB" pitchFamily="50" charset="-128"/>
                <a:ea typeface="HGP創英角ｺﾞｼｯｸUB" pitchFamily="50" charset="-128"/>
              </a:rPr>
              <a:t> ６ </a:t>
            </a:r>
            <a:r>
              <a:rPr lang="en-US" altLang="ja-JP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π</a:t>
            </a:r>
            <a:r>
              <a:rPr lang="ja-JP" altLang="en-US" sz="5400" dirty="0">
                <a:latin typeface="HGP創英角ｺﾞｼｯｸUB" pitchFamily="50" charset="-128"/>
                <a:ea typeface="HGP創英角ｺﾞｼｯｸUB" pitchFamily="50" charset="-128"/>
              </a:rPr>
              <a:t>＝２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909236" y="7740367"/>
            <a:ext cx="9569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222"/>
              </a:lnSpc>
            </a:pPr>
            <a:r>
              <a:rPr lang="ja-JP" altLang="en-US" sz="4622" dirty="0">
                <a:latin typeface="HGP創英角ｺﾞｼｯｸUB" pitchFamily="50" charset="-128"/>
                <a:ea typeface="HGP創英角ｺﾞｼｯｸUB" pitchFamily="50" charset="-128"/>
              </a:rPr>
              <a:t>この２回転に公転分の１回転を</a:t>
            </a:r>
          </a:p>
          <a:p>
            <a:pPr>
              <a:lnSpc>
                <a:spcPts val="7222"/>
              </a:lnSpc>
            </a:pPr>
            <a:r>
              <a:rPr lang="ja-JP" altLang="en-US" sz="4622" dirty="0">
                <a:latin typeface="HGP創英角ｺﾞｼｯｸUB" pitchFamily="50" charset="-128"/>
                <a:ea typeface="HGP創英角ｺﾞｼｯｸUB" pitchFamily="50" charset="-128"/>
              </a:rPr>
              <a:t>たして３回転となる</a:t>
            </a:r>
          </a:p>
        </p:txBody>
      </p:sp>
    </p:spTree>
    <p:extLst>
      <p:ext uri="{BB962C8B-B14F-4D97-AF65-F5344CB8AC3E}">
        <p14:creationId xmlns:p14="http://schemas.microsoft.com/office/powerpoint/2010/main" val="306192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/>
      <p:bldP spid="17" grpId="0"/>
      <p:bldP spid="18" grpId="0" animBg="1"/>
      <p:bldP spid="19" grpId="0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a90f272f3133d7abaffe2f2219714429e59a1da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</TotalTime>
  <Words>211</Words>
  <Application>Microsoft Office PowerPoint</Application>
  <PresentationFormat>ユーザー設定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6" baseType="lpstr">
      <vt:lpstr>AR Pゴシック体S</vt:lpstr>
      <vt:lpstr>Eras Bold ITC</vt:lpstr>
      <vt:lpstr>HGP創英角ｺﾞｼｯｸUB</vt:lpstr>
      <vt:lpstr>맑은 고딕</vt:lpstr>
      <vt:lpstr>ＭＳ Ｐゴシック</vt:lpstr>
      <vt:lpstr>メイリオ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98</cp:revision>
  <cp:lastPrinted>2014-09-25T06:35:32Z</cp:lastPrinted>
  <dcterms:created xsi:type="dcterms:W3CDTF">2014-07-20T08:05:01Z</dcterms:created>
  <dcterms:modified xsi:type="dcterms:W3CDTF">2015-12-05T05:34:09Z</dcterms:modified>
</cp:coreProperties>
</file>