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17610138" cy="9906000"/>
  <p:notesSz cx="6797675" cy="9926638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A007F-B979-4140-A782-151EB423625F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C1C0F-68A4-4683-896F-243633098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732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063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292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508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943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915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33388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A007F-B979-4140-A782-151EB423625F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C1C0F-68A4-4683-896F-243633098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91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0219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38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2016/2/20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755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AA007F-B979-4140-A782-151EB423625F}" type="datetimeFigureOut">
              <a:rPr kumimoji="1" lang="ja-JP" altLang="en-US" smtClean="0"/>
              <a:t>2016/2/20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C1C0F-68A4-4683-896F-243633098D4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73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2876769" y="66645"/>
            <a:ext cx="1268666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78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音読みと訓読みに  なれよう</a:t>
            </a:r>
            <a:endParaRPr lang="en-US" altLang="ja-JP" sz="7800" dirty="0">
              <a:solidFill>
                <a:srgbClr val="009999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6828517" y="1729061"/>
            <a:ext cx="4785464" cy="46799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185353" name="Text Box 9"/>
          <p:cNvSpPr txBox="1">
            <a:spLocks noChangeArrowheads="1"/>
          </p:cNvSpPr>
          <p:nvPr/>
        </p:nvSpPr>
        <p:spPr bwMode="auto">
          <a:xfrm>
            <a:off x="11780011" y="1729061"/>
            <a:ext cx="2140714" cy="582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71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コ ウ</a:t>
            </a:r>
          </a:p>
        </p:txBody>
      </p:sp>
      <p:sp>
        <p:nvSpPr>
          <p:cNvPr id="185355" name="AutoShape 11"/>
          <p:cNvSpPr>
            <a:spLocks noChangeArrowheads="1"/>
          </p:cNvSpPr>
          <p:nvPr/>
        </p:nvSpPr>
        <p:spPr bwMode="auto">
          <a:xfrm>
            <a:off x="13145446" y="5161662"/>
            <a:ext cx="4032249" cy="2321280"/>
          </a:xfrm>
          <a:prstGeom prst="wedgeRoundRectCallout">
            <a:avLst>
              <a:gd name="adj1" fmla="val -14356"/>
              <a:gd name="adj2" fmla="val 70042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3399F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ja-JP" altLang="en-US" sz="2600">
              <a:ea typeface="ＭＳ Ｐゴシック" pitchFamily="50" charset="-128"/>
            </a:endParaRPr>
          </a:p>
        </p:txBody>
      </p:sp>
      <p:sp>
        <p:nvSpPr>
          <p:cNvPr id="185356" name="AutoShape 12"/>
          <p:cNvSpPr>
            <a:spLocks noChangeArrowheads="1"/>
          </p:cNvSpPr>
          <p:nvPr/>
        </p:nvSpPr>
        <p:spPr bwMode="auto">
          <a:xfrm>
            <a:off x="8727359" y="6831617"/>
            <a:ext cx="4031790" cy="2497062"/>
          </a:xfrm>
          <a:prstGeom prst="wedgeRoundRectCallout">
            <a:avLst>
              <a:gd name="adj1" fmla="val -60551"/>
              <a:gd name="adj2" fmla="val 37694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3399F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ja-JP" altLang="en-US" sz="2600">
              <a:ea typeface="ＭＳ Ｐゴシック" pitchFamily="50" charset="-128"/>
            </a:endParaRPr>
          </a:p>
        </p:txBody>
      </p:sp>
      <p:sp>
        <p:nvSpPr>
          <p:cNvPr id="185357" name="Text Box 13"/>
          <p:cNvSpPr txBox="1">
            <a:spLocks noChangeArrowheads="1"/>
          </p:cNvSpPr>
          <p:nvPr/>
        </p:nvSpPr>
        <p:spPr bwMode="auto">
          <a:xfrm>
            <a:off x="13473756" y="5208869"/>
            <a:ext cx="363897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5778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高？  口？</a:t>
            </a:r>
          </a:p>
        </p:txBody>
      </p:sp>
      <p:sp>
        <p:nvSpPr>
          <p:cNvPr id="185358" name="Text Box 14"/>
          <p:cNvSpPr txBox="1">
            <a:spLocks noChangeArrowheads="1"/>
          </p:cNvSpPr>
          <p:nvPr/>
        </p:nvSpPr>
        <p:spPr bwMode="auto">
          <a:xfrm>
            <a:off x="13473758" y="6376946"/>
            <a:ext cx="363897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5778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甲？  工？</a:t>
            </a:r>
          </a:p>
        </p:txBody>
      </p:sp>
      <p:sp>
        <p:nvSpPr>
          <p:cNvPr id="185359" name="Text Box 15"/>
          <p:cNvSpPr txBox="1">
            <a:spLocks noChangeArrowheads="1"/>
          </p:cNvSpPr>
          <p:nvPr/>
        </p:nvSpPr>
        <p:spPr bwMode="auto">
          <a:xfrm>
            <a:off x="8767890" y="8030052"/>
            <a:ext cx="3638969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5778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校？  光？</a:t>
            </a:r>
          </a:p>
        </p:txBody>
      </p:sp>
      <p:sp>
        <p:nvSpPr>
          <p:cNvPr id="185360" name="Text Box 16"/>
          <p:cNvSpPr txBox="1">
            <a:spLocks noChangeArrowheads="1"/>
          </p:cNvSpPr>
          <p:nvPr/>
        </p:nvSpPr>
        <p:spPr bwMode="auto">
          <a:xfrm>
            <a:off x="8782732" y="6888181"/>
            <a:ext cx="3638971" cy="981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5778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交？  行？</a:t>
            </a:r>
          </a:p>
        </p:txBody>
      </p:sp>
      <p:sp>
        <p:nvSpPr>
          <p:cNvPr id="185362" name="Text Box 18"/>
          <p:cNvSpPr txBox="1">
            <a:spLocks noChangeArrowheads="1"/>
          </p:cNvSpPr>
          <p:nvPr/>
        </p:nvSpPr>
        <p:spPr bwMode="auto">
          <a:xfrm>
            <a:off x="4743246" y="1729061"/>
            <a:ext cx="2140714" cy="582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71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ひろ</a:t>
            </a:r>
          </a:p>
        </p:txBody>
      </p:sp>
      <p:sp>
        <p:nvSpPr>
          <p:cNvPr id="185363" name="AutoShape 19"/>
          <p:cNvSpPr>
            <a:spLocks noChangeArrowheads="1"/>
          </p:cNvSpPr>
          <p:nvPr/>
        </p:nvSpPr>
        <p:spPr bwMode="auto">
          <a:xfrm rot="21072834">
            <a:off x="144882" y="4275755"/>
            <a:ext cx="3712804" cy="2079738"/>
          </a:xfrm>
          <a:prstGeom prst="wedgeEllipseCallout">
            <a:avLst>
              <a:gd name="adj1" fmla="val 17787"/>
              <a:gd name="adj2" fmla="val 77454"/>
            </a:avLst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ja-JP" altLang="en-US" sz="2600">
              <a:ea typeface="ＭＳ Ｐゴシック" pitchFamily="50" charset="-128"/>
            </a:endParaRPr>
          </a:p>
        </p:txBody>
      </p:sp>
      <p:sp>
        <p:nvSpPr>
          <p:cNvPr id="185365" name="Text Box 21"/>
          <p:cNvSpPr txBox="1">
            <a:spLocks noChangeArrowheads="1"/>
          </p:cNvSpPr>
          <p:nvPr/>
        </p:nvSpPr>
        <p:spPr bwMode="auto">
          <a:xfrm rot="20942113">
            <a:off x="455751" y="4403972"/>
            <a:ext cx="3742154" cy="1425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8666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あっ！</a:t>
            </a:r>
          </a:p>
        </p:txBody>
      </p:sp>
      <p:sp>
        <p:nvSpPr>
          <p:cNvPr id="185366" name="WordArt 22"/>
          <p:cNvSpPr>
            <a:spLocks noChangeArrowheads="1" noChangeShapeType="1" noTextEdit="1"/>
          </p:cNvSpPr>
          <p:nvPr/>
        </p:nvSpPr>
        <p:spPr bwMode="auto">
          <a:xfrm>
            <a:off x="7140361" y="2040907"/>
            <a:ext cx="4056294" cy="405629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5200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広</a:t>
            </a:r>
          </a:p>
        </p:txBody>
      </p:sp>
      <p:sp>
        <p:nvSpPr>
          <p:cNvPr id="185367" name="Text Box 23"/>
          <p:cNvSpPr txBox="1">
            <a:spLocks noChangeArrowheads="1"/>
          </p:cNvSpPr>
          <p:nvPr/>
        </p:nvSpPr>
        <p:spPr bwMode="auto">
          <a:xfrm>
            <a:off x="4942497" y="4874939"/>
            <a:ext cx="1651671" cy="2430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（い）</a:t>
            </a:r>
          </a:p>
        </p:txBody>
      </p:sp>
      <p:sp>
        <p:nvSpPr>
          <p:cNvPr id="185368" name="Text Box 24"/>
          <p:cNvSpPr txBox="1">
            <a:spLocks noChangeArrowheads="1"/>
          </p:cNvSpPr>
          <p:nvPr/>
        </p:nvSpPr>
        <p:spPr bwMode="auto">
          <a:xfrm>
            <a:off x="13821707" y="1417185"/>
            <a:ext cx="1251561" cy="3184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音読み</a:t>
            </a:r>
          </a:p>
        </p:txBody>
      </p:sp>
      <p:sp>
        <p:nvSpPr>
          <p:cNvPr id="185369" name="Text Box 25"/>
          <p:cNvSpPr txBox="1">
            <a:spLocks noChangeArrowheads="1"/>
          </p:cNvSpPr>
          <p:nvPr/>
        </p:nvSpPr>
        <p:spPr bwMode="auto">
          <a:xfrm>
            <a:off x="3521266" y="1500117"/>
            <a:ext cx="1251561" cy="3101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訓読み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7218">
            <a:off x="-89419" y="-199188"/>
            <a:ext cx="3232744" cy="323274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9519">
            <a:off x="14120460" y="7237641"/>
            <a:ext cx="2857500" cy="285750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9257">
            <a:off x="5663431" y="7060585"/>
            <a:ext cx="2955495" cy="295549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4621">
            <a:off x="1106664" y="6331599"/>
            <a:ext cx="3899419" cy="389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44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8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8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8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8" grpId="0" animBg="1"/>
      <p:bldP spid="185353" grpId="0"/>
      <p:bldP spid="185355" grpId="0" animBg="1"/>
      <p:bldP spid="185356" grpId="0" animBg="1"/>
      <p:bldP spid="185357" grpId="0"/>
      <p:bldP spid="185358" grpId="0"/>
      <p:bldP spid="185359" grpId="0"/>
      <p:bldP spid="185360" grpId="0"/>
      <p:bldP spid="185363" grpId="0" animBg="1"/>
      <p:bldP spid="185365" grpId="0"/>
      <p:bldP spid="185368" grpId="0"/>
      <p:bldP spid="1853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2920567" y="82216"/>
            <a:ext cx="1218611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78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音読みと訓読みに  なれよう</a:t>
            </a:r>
            <a:endParaRPr lang="en-US" altLang="ja-JP" sz="7800" dirty="0">
              <a:solidFill>
                <a:srgbClr val="009999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6620894" y="1729061"/>
            <a:ext cx="4785464" cy="46799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185353" name="Text Box 9"/>
          <p:cNvSpPr txBox="1">
            <a:spLocks noChangeArrowheads="1"/>
          </p:cNvSpPr>
          <p:nvPr/>
        </p:nvSpPr>
        <p:spPr bwMode="auto">
          <a:xfrm>
            <a:off x="11568442" y="2492798"/>
            <a:ext cx="2140714" cy="582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71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カ</a:t>
            </a:r>
          </a:p>
        </p:txBody>
      </p:sp>
      <p:sp>
        <p:nvSpPr>
          <p:cNvPr id="185355" name="AutoShape 11"/>
          <p:cNvSpPr>
            <a:spLocks noChangeArrowheads="1"/>
          </p:cNvSpPr>
          <p:nvPr/>
        </p:nvSpPr>
        <p:spPr bwMode="auto">
          <a:xfrm>
            <a:off x="12261057" y="4478124"/>
            <a:ext cx="4918409" cy="2675751"/>
          </a:xfrm>
          <a:prstGeom prst="wedgeRoundRectCallout">
            <a:avLst>
              <a:gd name="adj1" fmla="val -5929"/>
              <a:gd name="adj2" fmla="val 6760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3399F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ja-JP" altLang="en-US" sz="2600">
              <a:ea typeface="ＭＳ Ｐゴシック" pitchFamily="50" charset="-128"/>
            </a:endParaRPr>
          </a:p>
        </p:txBody>
      </p:sp>
      <p:sp>
        <p:nvSpPr>
          <p:cNvPr id="185356" name="AutoShape 12"/>
          <p:cNvSpPr>
            <a:spLocks noChangeArrowheads="1"/>
          </p:cNvSpPr>
          <p:nvPr/>
        </p:nvSpPr>
        <p:spPr bwMode="auto">
          <a:xfrm>
            <a:off x="6815619" y="6720893"/>
            <a:ext cx="5080854" cy="2620034"/>
          </a:xfrm>
          <a:prstGeom prst="wedgeRoundRectCallout">
            <a:avLst>
              <a:gd name="adj1" fmla="val -66612"/>
              <a:gd name="adj2" fmla="val 2196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3399F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ja-JP" altLang="en-US" sz="2600">
              <a:ea typeface="ＭＳ Ｐゴシック" pitchFamily="50" charset="-128"/>
            </a:endParaRPr>
          </a:p>
        </p:txBody>
      </p:sp>
      <p:sp>
        <p:nvSpPr>
          <p:cNvPr id="185357" name="Text Box 13"/>
          <p:cNvSpPr txBox="1">
            <a:spLocks noChangeArrowheads="1"/>
          </p:cNvSpPr>
          <p:nvPr/>
        </p:nvSpPr>
        <p:spPr bwMode="auto">
          <a:xfrm>
            <a:off x="12357183" y="4302822"/>
            <a:ext cx="5981155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○？○？</a:t>
            </a:r>
          </a:p>
        </p:txBody>
      </p:sp>
      <p:sp>
        <p:nvSpPr>
          <p:cNvPr id="185358" name="Text Box 14"/>
          <p:cNvSpPr txBox="1">
            <a:spLocks noChangeArrowheads="1"/>
          </p:cNvSpPr>
          <p:nvPr/>
        </p:nvSpPr>
        <p:spPr bwMode="auto">
          <a:xfrm>
            <a:off x="13241534" y="5597482"/>
            <a:ext cx="4054503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 </a:t>
            </a:r>
          </a:p>
        </p:txBody>
      </p:sp>
      <p:sp>
        <p:nvSpPr>
          <p:cNvPr id="185359" name="Text Box 15"/>
          <p:cNvSpPr txBox="1">
            <a:spLocks noChangeArrowheads="1"/>
          </p:cNvSpPr>
          <p:nvPr/>
        </p:nvSpPr>
        <p:spPr bwMode="auto">
          <a:xfrm>
            <a:off x="7547585" y="7793517"/>
            <a:ext cx="4264346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</a:t>
            </a:r>
          </a:p>
        </p:txBody>
      </p:sp>
      <p:sp>
        <p:nvSpPr>
          <p:cNvPr id="185360" name="Text Box 16"/>
          <p:cNvSpPr txBox="1">
            <a:spLocks noChangeArrowheads="1"/>
          </p:cNvSpPr>
          <p:nvPr/>
        </p:nvSpPr>
        <p:spPr bwMode="auto">
          <a:xfrm>
            <a:off x="6857210" y="6629578"/>
            <a:ext cx="6312866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○？○？</a:t>
            </a:r>
          </a:p>
        </p:txBody>
      </p:sp>
      <p:sp>
        <p:nvSpPr>
          <p:cNvPr id="185362" name="Text Box 18"/>
          <p:cNvSpPr txBox="1">
            <a:spLocks noChangeArrowheads="1"/>
          </p:cNvSpPr>
          <p:nvPr/>
        </p:nvSpPr>
        <p:spPr bwMode="auto">
          <a:xfrm>
            <a:off x="4512821" y="2066958"/>
            <a:ext cx="2140714" cy="465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71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な つ</a:t>
            </a:r>
          </a:p>
        </p:txBody>
      </p:sp>
      <p:sp>
        <p:nvSpPr>
          <p:cNvPr id="185366" name="WordArt 22"/>
          <p:cNvSpPr>
            <a:spLocks noChangeArrowheads="1" noChangeShapeType="1" noTextEdit="1"/>
          </p:cNvSpPr>
          <p:nvPr/>
        </p:nvSpPr>
        <p:spPr bwMode="auto">
          <a:xfrm>
            <a:off x="6985476" y="2040907"/>
            <a:ext cx="4056294" cy="405629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5200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夏</a:t>
            </a:r>
          </a:p>
        </p:txBody>
      </p:sp>
      <p:sp>
        <p:nvSpPr>
          <p:cNvPr id="185368" name="Text Box 24"/>
          <p:cNvSpPr txBox="1">
            <a:spLocks noChangeArrowheads="1"/>
          </p:cNvSpPr>
          <p:nvPr/>
        </p:nvSpPr>
        <p:spPr bwMode="auto">
          <a:xfrm>
            <a:off x="13595932" y="1640465"/>
            <a:ext cx="1251561" cy="3011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音読み</a:t>
            </a:r>
          </a:p>
        </p:txBody>
      </p:sp>
      <p:sp>
        <p:nvSpPr>
          <p:cNvPr id="185369" name="Text Box 25"/>
          <p:cNvSpPr txBox="1">
            <a:spLocks noChangeArrowheads="1"/>
          </p:cNvSpPr>
          <p:nvPr/>
        </p:nvSpPr>
        <p:spPr bwMode="auto">
          <a:xfrm>
            <a:off x="3377517" y="1697365"/>
            <a:ext cx="1251561" cy="2898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訓読み</a:t>
            </a:r>
          </a:p>
        </p:txBody>
      </p:sp>
      <p:sp>
        <p:nvSpPr>
          <p:cNvPr id="22" name="角丸四角形 21"/>
          <p:cNvSpPr/>
          <p:nvPr/>
        </p:nvSpPr>
        <p:spPr bwMode="auto">
          <a:xfrm>
            <a:off x="497033" y="4672274"/>
            <a:ext cx="1664135" cy="4888396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260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91075" y="5082491"/>
            <a:ext cx="1954381" cy="47441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5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夏 期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2322619" y="4517679"/>
            <a:ext cx="807016" cy="5457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044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音読み</a:t>
            </a:r>
            <a:r>
              <a:rPr lang="ja-JP" altLang="en-US" sz="4044" dirty="0" smtClean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を使った言葉</a:t>
            </a:r>
            <a:endParaRPr lang="ja-JP" altLang="en-US" sz="4044" dirty="0">
              <a:solidFill>
                <a:srgbClr val="FF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7218">
            <a:off x="-89419" y="-199188"/>
            <a:ext cx="3232744" cy="3232744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9519">
            <a:off x="14015561" y="7162743"/>
            <a:ext cx="2857500" cy="2857500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9257">
            <a:off x="3313785" y="7113745"/>
            <a:ext cx="2955495" cy="295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12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3" grpId="0"/>
      <p:bldP spid="185355" grpId="0" animBg="1"/>
      <p:bldP spid="185356" grpId="0" animBg="1"/>
      <p:bldP spid="185357" grpId="0"/>
      <p:bldP spid="185358" grpId="0"/>
      <p:bldP spid="185359" grpId="0"/>
      <p:bldP spid="185360" grpId="0"/>
      <p:bldP spid="185362" grpId="0"/>
      <p:bldP spid="185366" grpId="0" animBg="1"/>
      <p:bldP spid="185368" grpId="0"/>
      <p:bldP spid="185369" grpId="0"/>
      <p:bldP spid="22" grpId="0" animBg="1"/>
      <p:bldP spid="24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2920567" y="82216"/>
            <a:ext cx="1218611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78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音読みと訓読みに  なれよう</a:t>
            </a:r>
            <a:endParaRPr lang="en-US" altLang="ja-JP" sz="7800" dirty="0">
              <a:solidFill>
                <a:srgbClr val="009999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6620894" y="1729061"/>
            <a:ext cx="4785464" cy="46799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185353" name="Text Box 9"/>
          <p:cNvSpPr txBox="1">
            <a:spLocks noChangeArrowheads="1"/>
          </p:cNvSpPr>
          <p:nvPr/>
        </p:nvSpPr>
        <p:spPr bwMode="auto">
          <a:xfrm>
            <a:off x="11608578" y="1605586"/>
            <a:ext cx="2140714" cy="582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71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シン</a:t>
            </a:r>
          </a:p>
        </p:txBody>
      </p:sp>
      <p:sp>
        <p:nvSpPr>
          <p:cNvPr id="185355" name="AutoShape 11"/>
          <p:cNvSpPr>
            <a:spLocks noChangeArrowheads="1"/>
          </p:cNvSpPr>
          <p:nvPr/>
        </p:nvSpPr>
        <p:spPr bwMode="auto">
          <a:xfrm>
            <a:off x="12261057" y="4652385"/>
            <a:ext cx="4918409" cy="2501489"/>
          </a:xfrm>
          <a:prstGeom prst="wedgeRoundRectCallout">
            <a:avLst>
              <a:gd name="adj1" fmla="val -5929"/>
              <a:gd name="adj2" fmla="val 6760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3399F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ja-JP" altLang="en-US" sz="2600">
              <a:ea typeface="ＭＳ Ｐゴシック" pitchFamily="50" charset="-128"/>
            </a:endParaRPr>
          </a:p>
        </p:txBody>
      </p:sp>
      <p:sp>
        <p:nvSpPr>
          <p:cNvPr id="185356" name="AutoShape 12"/>
          <p:cNvSpPr>
            <a:spLocks noChangeArrowheads="1"/>
          </p:cNvSpPr>
          <p:nvPr/>
        </p:nvSpPr>
        <p:spPr bwMode="auto">
          <a:xfrm>
            <a:off x="6815619" y="6720893"/>
            <a:ext cx="5080854" cy="2620034"/>
          </a:xfrm>
          <a:prstGeom prst="wedgeRoundRectCallout">
            <a:avLst>
              <a:gd name="adj1" fmla="val -66612"/>
              <a:gd name="adj2" fmla="val 2196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3399F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ja-JP" altLang="en-US" sz="2600">
              <a:ea typeface="ＭＳ Ｐゴシック" pitchFamily="50" charset="-128"/>
            </a:endParaRPr>
          </a:p>
        </p:txBody>
      </p:sp>
      <p:sp>
        <p:nvSpPr>
          <p:cNvPr id="185357" name="Text Box 13"/>
          <p:cNvSpPr txBox="1">
            <a:spLocks noChangeArrowheads="1"/>
          </p:cNvSpPr>
          <p:nvPr/>
        </p:nvSpPr>
        <p:spPr bwMode="auto">
          <a:xfrm>
            <a:off x="12422587" y="4478124"/>
            <a:ext cx="5981155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○？○？</a:t>
            </a:r>
          </a:p>
        </p:txBody>
      </p:sp>
      <p:sp>
        <p:nvSpPr>
          <p:cNvPr id="185358" name="Text Box 14"/>
          <p:cNvSpPr txBox="1">
            <a:spLocks noChangeArrowheads="1"/>
          </p:cNvSpPr>
          <p:nvPr/>
        </p:nvSpPr>
        <p:spPr bwMode="auto">
          <a:xfrm>
            <a:off x="13272691" y="5654518"/>
            <a:ext cx="4054503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 </a:t>
            </a:r>
          </a:p>
        </p:txBody>
      </p:sp>
      <p:sp>
        <p:nvSpPr>
          <p:cNvPr id="185359" name="Text Box 15"/>
          <p:cNvSpPr txBox="1">
            <a:spLocks noChangeArrowheads="1"/>
          </p:cNvSpPr>
          <p:nvPr/>
        </p:nvSpPr>
        <p:spPr bwMode="auto">
          <a:xfrm>
            <a:off x="7547585" y="7793517"/>
            <a:ext cx="4264346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</a:t>
            </a:r>
          </a:p>
        </p:txBody>
      </p:sp>
      <p:sp>
        <p:nvSpPr>
          <p:cNvPr id="185360" name="Text Box 16"/>
          <p:cNvSpPr txBox="1">
            <a:spLocks noChangeArrowheads="1"/>
          </p:cNvSpPr>
          <p:nvPr/>
        </p:nvSpPr>
        <p:spPr bwMode="auto">
          <a:xfrm>
            <a:off x="6872077" y="6645634"/>
            <a:ext cx="6312866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○？○？</a:t>
            </a:r>
          </a:p>
        </p:txBody>
      </p:sp>
      <p:sp>
        <p:nvSpPr>
          <p:cNvPr id="185362" name="Text Box 18"/>
          <p:cNvSpPr txBox="1">
            <a:spLocks noChangeArrowheads="1"/>
          </p:cNvSpPr>
          <p:nvPr/>
        </p:nvSpPr>
        <p:spPr bwMode="auto">
          <a:xfrm>
            <a:off x="4473989" y="1534356"/>
            <a:ext cx="2140714" cy="588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71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すす</a:t>
            </a:r>
            <a:r>
              <a:rPr lang="ja-JP" altLang="en-US" sz="8666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（む）</a:t>
            </a:r>
          </a:p>
        </p:txBody>
      </p:sp>
      <p:sp>
        <p:nvSpPr>
          <p:cNvPr id="185366" name="WordArt 22"/>
          <p:cNvSpPr>
            <a:spLocks noChangeArrowheads="1" noChangeShapeType="1" noTextEdit="1"/>
          </p:cNvSpPr>
          <p:nvPr/>
        </p:nvSpPr>
        <p:spPr bwMode="auto">
          <a:xfrm>
            <a:off x="6985476" y="2040907"/>
            <a:ext cx="4056294" cy="405629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5200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進</a:t>
            </a:r>
          </a:p>
        </p:txBody>
      </p:sp>
      <p:sp>
        <p:nvSpPr>
          <p:cNvPr id="185368" name="Text Box 24"/>
          <p:cNvSpPr txBox="1">
            <a:spLocks noChangeArrowheads="1"/>
          </p:cNvSpPr>
          <p:nvPr/>
        </p:nvSpPr>
        <p:spPr bwMode="auto">
          <a:xfrm>
            <a:off x="13595932" y="1640465"/>
            <a:ext cx="1251561" cy="3011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音読み</a:t>
            </a:r>
          </a:p>
        </p:txBody>
      </p:sp>
      <p:sp>
        <p:nvSpPr>
          <p:cNvPr id="185369" name="Text Box 25"/>
          <p:cNvSpPr txBox="1">
            <a:spLocks noChangeArrowheads="1"/>
          </p:cNvSpPr>
          <p:nvPr/>
        </p:nvSpPr>
        <p:spPr bwMode="auto">
          <a:xfrm>
            <a:off x="3304644" y="1640465"/>
            <a:ext cx="1251561" cy="2898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訓読み</a:t>
            </a:r>
          </a:p>
        </p:txBody>
      </p:sp>
      <p:sp>
        <p:nvSpPr>
          <p:cNvPr id="22" name="角丸四角形 21"/>
          <p:cNvSpPr/>
          <p:nvPr/>
        </p:nvSpPr>
        <p:spPr bwMode="auto">
          <a:xfrm>
            <a:off x="497033" y="4672274"/>
            <a:ext cx="1664135" cy="4888396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260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4047" y="4916968"/>
            <a:ext cx="1954381" cy="47441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5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行  進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2322619" y="4517679"/>
            <a:ext cx="807016" cy="5457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044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音読み</a:t>
            </a:r>
            <a:r>
              <a:rPr lang="ja-JP" altLang="en-US" sz="4044" dirty="0" smtClean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を使った言葉</a:t>
            </a:r>
            <a:endParaRPr lang="ja-JP" altLang="en-US" sz="4044" dirty="0">
              <a:solidFill>
                <a:srgbClr val="FF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7218">
            <a:off x="-89419" y="-199188"/>
            <a:ext cx="3232744" cy="3232744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9519">
            <a:off x="13911793" y="7139617"/>
            <a:ext cx="2857500" cy="2857500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9257">
            <a:off x="3174917" y="7216300"/>
            <a:ext cx="2955495" cy="295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630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3" grpId="0"/>
      <p:bldP spid="185355" grpId="0" animBg="1"/>
      <p:bldP spid="185356" grpId="0" animBg="1"/>
      <p:bldP spid="185357" grpId="0"/>
      <p:bldP spid="185358" grpId="0"/>
      <p:bldP spid="185359" grpId="0"/>
      <p:bldP spid="185360" grpId="0"/>
      <p:bldP spid="185362" grpId="0"/>
      <p:bldP spid="185366" grpId="0" animBg="1"/>
      <p:bldP spid="185368" grpId="0"/>
      <p:bldP spid="185369" grpId="0"/>
      <p:bldP spid="22" grpId="0" animBg="1"/>
      <p:bldP spid="24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2920567" y="82216"/>
            <a:ext cx="1218611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7800" dirty="0">
                <a:solidFill>
                  <a:srgbClr val="009999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音読みと訓読みに  なれよう</a:t>
            </a:r>
            <a:endParaRPr lang="en-US" altLang="ja-JP" sz="7800" dirty="0">
              <a:solidFill>
                <a:srgbClr val="009999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6620894" y="1729061"/>
            <a:ext cx="4785464" cy="467998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/>
          </a:p>
        </p:txBody>
      </p:sp>
      <p:sp>
        <p:nvSpPr>
          <p:cNvPr id="185353" name="Text Box 9"/>
          <p:cNvSpPr txBox="1">
            <a:spLocks noChangeArrowheads="1"/>
          </p:cNvSpPr>
          <p:nvPr/>
        </p:nvSpPr>
        <p:spPr bwMode="auto">
          <a:xfrm>
            <a:off x="11608578" y="1605586"/>
            <a:ext cx="2140714" cy="582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71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セイ</a:t>
            </a:r>
          </a:p>
        </p:txBody>
      </p:sp>
      <p:sp>
        <p:nvSpPr>
          <p:cNvPr id="185355" name="AutoShape 11"/>
          <p:cNvSpPr>
            <a:spLocks noChangeArrowheads="1"/>
          </p:cNvSpPr>
          <p:nvPr/>
        </p:nvSpPr>
        <p:spPr bwMode="auto">
          <a:xfrm>
            <a:off x="12261057" y="4652385"/>
            <a:ext cx="4918409" cy="2501489"/>
          </a:xfrm>
          <a:prstGeom prst="wedgeRoundRectCallout">
            <a:avLst>
              <a:gd name="adj1" fmla="val -5929"/>
              <a:gd name="adj2" fmla="val 6760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3399F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ja-JP" altLang="en-US" sz="2600">
              <a:ea typeface="ＭＳ Ｐゴシック" pitchFamily="50" charset="-128"/>
            </a:endParaRPr>
          </a:p>
        </p:txBody>
      </p:sp>
      <p:sp>
        <p:nvSpPr>
          <p:cNvPr id="185356" name="AutoShape 12"/>
          <p:cNvSpPr>
            <a:spLocks noChangeArrowheads="1"/>
          </p:cNvSpPr>
          <p:nvPr/>
        </p:nvSpPr>
        <p:spPr bwMode="auto">
          <a:xfrm>
            <a:off x="6815619" y="6720893"/>
            <a:ext cx="5080854" cy="2620034"/>
          </a:xfrm>
          <a:prstGeom prst="wedgeRoundRectCallout">
            <a:avLst>
              <a:gd name="adj1" fmla="val -66612"/>
              <a:gd name="adj2" fmla="val 2196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3399FF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ja-JP" altLang="en-US" sz="2600">
              <a:ea typeface="ＭＳ Ｐゴシック" pitchFamily="50" charset="-128"/>
            </a:endParaRPr>
          </a:p>
        </p:txBody>
      </p:sp>
      <p:sp>
        <p:nvSpPr>
          <p:cNvPr id="185357" name="Text Box 13"/>
          <p:cNvSpPr txBox="1">
            <a:spLocks noChangeArrowheads="1"/>
          </p:cNvSpPr>
          <p:nvPr/>
        </p:nvSpPr>
        <p:spPr bwMode="auto">
          <a:xfrm>
            <a:off x="12422587" y="4478124"/>
            <a:ext cx="5981155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○？○？</a:t>
            </a:r>
          </a:p>
        </p:txBody>
      </p:sp>
      <p:sp>
        <p:nvSpPr>
          <p:cNvPr id="185358" name="Text Box 14"/>
          <p:cNvSpPr txBox="1">
            <a:spLocks noChangeArrowheads="1"/>
          </p:cNvSpPr>
          <p:nvPr/>
        </p:nvSpPr>
        <p:spPr bwMode="auto">
          <a:xfrm>
            <a:off x="13272691" y="5654518"/>
            <a:ext cx="4054503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 </a:t>
            </a:r>
          </a:p>
        </p:txBody>
      </p:sp>
      <p:sp>
        <p:nvSpPr>
          <p:cNvPr id="185359" name="Text Box 15"/>
          <p:cNvSpPr txBox="1">
            <a:spLocks noChangeArrowheads="1"/>
          </p:cNvSpPr>
          <p:nvPr/>
        </p:nvSpPr>
        <p:spPr bwMode="auto">
          <a:xfrm>
            <a:off x="7547585" y="7793517"/>
            <a:ext cx="4264346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</a:t>
            </a:r>
          </a:p>
        </p:txBody>
      </p:sp>
      <p:sp>
        <p:nvSpPr>
          <p:cNvPr id="185360" name="Text Box 16"/>
          <p:cNvSpPr txBox="1">
            <a:spLocks noChangeArrowheads="1"/>
          </p:cNvSpPr>
          <p:nvPr/>
        </p:nvSpPr>
        <p:spPr bwMode="auto">
          <a:xfrm>
            <a:off x="6872077" y="6645634"/>
            <a:ext cx="6312866" cy="155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9533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○？○？</a:t>
            </a:r>
          </a:p>
        </p:txBody>
      </p:sp>
      <p:sp>
        <p:nvSpPr>
          <p:cNvPr id="185362" name="Text Box 18"/>
          <p:cNvSpPr txBox="1">
            <a:spLocks noChangeArrowheads="1"/>
          </p:cNvSpPr>
          <p:nvPr/>
        </p:nvSpPr>
        <p:spPr bwMode="auto">
          <a:xfrm>
            <a:off x="3536639" y="1537766"/>
            <a:ext cx="3092050" cy="588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271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ほし</a:t>
            </a:r>
            <a:endParaRPr lang="ja-JP" altLang="en-US" sz="8666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185366" name="WordArt 22"/>
          <p:cNvSpPr>
            <a:spLocks noChangeArrowheads="1" noChangeShapeType="1" noTextEdit="1"/>
          </p:cNvSpPr>
          <p:nvPr/>
        </p:nvSpPr>
        <p:spPr bwMode="auto">
          <a:xfrm>
            <a:off x="6985476" y="2040907"/>
            <a:ext cx="4056294" cy="4056294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5200" kern="10" dirty="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星</a:t>
            </a:r>
          </a:p>
        </p:txBody>
      </p:sp>
      <p:sp>
        <p:nvSpPr>
          <p:cNvPr id="185368" name="Text Box 24"/>
          <p:cNvSpPr txBox="1">
            <a:spLocks noChangeArrowheads="1"/>
          </p:cNvSpPr>
          <p:nvPr/>
        </p:nvSpPr>
        <p:spPr bwMode="auto">
          <a:xfrm>
            <a:off x="13595932" y="1640465"/>
            <a:ext cx="1251561" cy="3011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音読み</a:t>
            </a:r>
          </a:p>
        </p:txBody>
      </p:sp>
      <p:sp>
        <p:nvSpPr>
          <p:cNvPr id="185369" name="Text Box 25"/>
          <p:cNvSpPr txBox="1">
            <a:spLocks noChangeArrowheads="1"/>
          </p:cNvSpPr>
          <p:nvPr/>
        </p:nvSpPr>
        <p:spPr bwMode="auto">
          <a:xfrm>
            <a:off x="3304644" y="1605586"/>
            <a:ext cx="1251561" cy="2898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6933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訓読み</a:t>
            </a:r>
          </a:p>
        </p:txBody>
      </p:sp>
      <p:sp>
        <p:nvSpPr>
          <p:cNvPr id="22" name="角丸四角形 21"/>
          <p:cNvSpPr/>
          <p:nvPr/>
        </p:nvSpPr>
        <p:spPr bwMode="auto">
          <a:xfrm>
            <a:off x="497033" y="4672274"/>
            <a:ext cx="1664135" cy="4888396"/>
          </a:xfrm>
          <a:prstGeom prst="roundRect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2076" tIns="66038" rIns="132076" bIns="66038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 sz="2600"/>
          </a:p>
        </p:txBody>
      </p:sp>
      <p:sp>
        <p:nvSpPr>
          <p:cNvPr id="23" name="Text Box 24"/>
          <p:cNvSpPr txBox="1">
            <a:spLocks noChangeArrowheads="1"/>
          </p:cNvSpPr>
          <p:nvPr/>
        </p:nvSpPr>
        <p:spPr bwMode="auto">
          <a:xfrm>
            <a:off x="2322619" y="4517679"/>
            <a:ext cx="807016" cy="5457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044" dirty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音読み</a:t>
            </a:r>
            <a:r>
              <a:rPr lang="ja-JP" altLang="en-US" sz="4044" dirty="0" smtClean="0">
                <a:solidFill>
                  <a:srgbClr val="FF0066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を使った言葉</a:t>
            </a:r>
            <a:endParaRPr lang="ja-JP" altLang="en-US" sz="4044" dirty="0">
              <a:solidFill>
                <a:srgbClr val="FF0066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08120" y="4912310"/>
            <a:ext cx="1954381" cy="474418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15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星  座</a:t>
            </a:r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7218">
            <a:off x="-89419" y="-199188"/>
            <a:ext cx="3232744" cy="3232744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9519">
            <a:off x="13984413" y="7161949"/>
            <a:ext cx="2857500" cy="2857500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59257">
            <a:off x="3240586" y="7095438"/>
            <a:ext cx="2955495" cy="2955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732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8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3" grpId="0"/>
      <p:bldP spid="185355" grpId="0" animBg="1"/>
      <p:bldP spid="185356" grpId="0" animBg="1"/>
      <p:bldP spid="185357" grpId="0"/>
      <p:bldP spid="185358" grpId="0"/>
      <p:bldP spid="185359" grpId="0"/>
      <p:bldP spid="185360" grpId="0"/>
      <p:bldP spid="185362" grpId="0"/>
      <p:bldP spid="185366" grpId="0" animBg="1"/>
      <p:bldP spid="185368" grpId="0"/>
      <p:bldP spid="185369" grpId="0"/>
      <p:bldP spid="22" grpId="0" animBg="1"/>
      <p:bldP spid="23" grpId="0"/>
      <p:bldP spid="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6a1ee5cec0b159815e754b80575a9527cb4be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1027</TotalTime>
  <Words>120</Words>
  <Application>Microsoft Office PowerPoint</Application>
  <PresentationFormat>ユーザー設定</PresentationFormat>
  <Paragraphs>48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4" baseType="lpstr">
      <vt:lpstr>AR Pゴシック体S</vt:lpstr>
      <vt:lpstr>Eras Bold ITC</vt:lpstr>
      <vt:lpstr>HGP教科書体</vt:lpstr>
      <vt:lpstr>HGP創英角ｺﾞｼｯｸUB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100</cp:revision>
  <cp:lastPrinted>2014-09-25T06:35:32Z</cp:lastPrinted>
  <dcterms:created xsi:type="dcterms:W3CDTF">2014-07-20T08:05:01Z</dcterms:created>
  <dcterms:modified xsi:type="dcterms:W3CDTF">2016-02-20T14:37:15Z</dcterms:modified>
</cp:coreProperties>
</file>