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notesMasterIdLst>
    <p:notesMasterId r:id="rId16"/>
  </p:notesMasterIdLst>
  <p:sldIdLst>
    <p:sldId id="282" r:id="rId2"/>
    <p:sldId id="283" r:id="rId3"/>
    <p:sldId id="277" r:id="rId4"/>
    <p:sldId id="264" r:id="rId5"/>
    <p:sldId id="278" r:id="rId6"/>
    <p:sldId id="279" r:id="rId7"/>
    <p:sldId id="280" r:id="rId8"/>
    <p:sldId id="281" r:id="rId9"/>
    <p:sldId id="284" r:id="rId10"/>
    <p:sldId id="285" r:id="rId11"/>
    <p:sldId id="286" r:id="rId12"/>
    <p:sldId id="287" r:id="rId13"/>
    <p:sldId id="288" r:id="rId14"/>
    <p:sldId id="289" r:id="rId15"/>
  </p:sldIdLst>
  <p:sldSz cx="17610138" cy="9906000"/>
  <p:notesSz cx="6797675" cy="9926638"/>
  <p:custDataLst>
    <p:tags r:id="rId17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6699"/>
    <a:srgbClr val="993366"/>
    <a:srgbClr val="008080"/>
    <a:srgbClr val="FF6699"/>
    <a:srgbClr val="FF3399"/>
    <a:srgbClr val="9933FF"/>
    <a:srgbClr val="0066FF"/>
    <a:srgbClr val="00FF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59ED4-A57A-4DD7-9C5D-68E6BC71C0A8}" type="datetimeFigureOut">
              <a:rPr kumimoji="1" lang="ja-JP" altLang="en-US" smtClean="0"/>
              <a:t>2016/2/23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CC4D0-E3C0-47DA-B12C-27B213BF2C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625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01267" y="1621191"/>
            <a:ext cx="13207604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0912-AFF4-46C5-9438-5474A8CCD3BB}" type="datetimeFigureOut">
              <a:rPr kumimoji="1" lang="ja-JP" altLang="en-US" smtClean="0"/>
              <a:t>2016/2/23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64B8-F266-4F1E-9A82-8244C35DD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24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720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2602255" y="527403"/>
            <a:ext cx="3797186" cy="839487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10697" y="527403"/>
            <a:ext cx="11171431" cy="839487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6358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440475" y="9738608"/>
            <a:ext cx="1761014" cy="132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68985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398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97A11D6A-2C9E-423E-8C8F-E4AFD572C89F}" type="datetimeFigureOut">
              <a:rPr kumimoji="1" lang="ja-JP" altLang="en-US" smtClean="0"/>
              <a:t>2016/2/23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169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8468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01525" y="2469622"/>
            <a:ext cx="15188744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01525" y="6629225"/>
            <a:ext cx="15188744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1327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10697" y="2637014"/>
            <a:ext cx="7484309" cy="628526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915132" y="2637014"/>
            <a:ext cx="7484309" cy="628526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681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2991" y="527404"/>
            <a:ext cx="15188744" cy="1914702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12991" y="2428347"/>
            <a:ext cx="744991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212991" y="3618442"/>
            <a:ext cx="7449913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8915133" y="2428347"/>
            <a:ext cx="7486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8915133" y="3618442"/>
            <a:ext cx="7486602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2016/2/23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45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0912-AFF4-46C5-9438-5474A8CCD3BB}" type="datetimeFigureOut">
              <a:rPr kumimoji="1" lang="ja-JP" altLang="en-US" smtClean="0"/>
              <a:t>2016/2/23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64B8-F266-4F1E-9A82-8244C35DD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90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2016/2/23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260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210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871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E0912-AFF4-46C5-9438-5474A8CCD3BB}" type="datetimeFigureOut">
              <a:rPr kumimoji="1" lang="ja-JP" altLang="en-US" smtClean="0"/>
              <a:t>2016/2/23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564B8-F266-4F1E-9A82-8244C35DD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16601716" y="92297"/>
            <a:ext cx="1191302" cy="712206"/>
            <a:chOff x="16601716" y="92297"/>
            <a:chExt cx="1191302" cy="712206"/>
          </a:xfrm>
        </p:grpSpPr>
        <p:sp>
          <p:nvSpPr>
            <p:cNvPr id="8" name="二等辺三角形 7"/>
            <p:cNvSpPr/>
            <p:nvPr/>
          </p:nvSpPr>
          <p:spPr>
            <a:xfrm rot="2986989" flipH="1">
              <a:off x="17023356" y="104466"/>
              <a:ext cx="269350" cy="719450"/>
            </a:xfrm>
            <a:prstGeom prst="triangle">
              <a:avLst>
                <a:gd name="adj" fmla="val 98107"/>
              </a:avLst>
            </a:prstGeom>
            <a:solidFill>
              <a:srgbClr val="0066FF">
                <a:alpha val="27059"/>
              </a:srgbClr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二等辺三角形 8"/>
            <p:cNvSpPr/>
            <p:nvPr/>
          </p:nvSpPr>
          <p:spPr>
            <a:xfrm rot="13785906">
              <a:off x="16695228" y="618297"/>
              <a:ext cx="149087" cy="195122"/>
            </a:xfrm>
            <a:prstGeom prst="triangle">
              <a:avLst>
                <a:gd name="adj" fmla="val 27482"/>
              </a:avLst>
            </a:prstGeom>
            <a:solidFill>
              <a:srgbClr val="66FFFF">
                <a:alpha val="27059"/>
              </a:srgbClr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二等辺三角形 9"/>
            <p:cNvSpPr/>
            <p:nvPr/>
          </p:nvSpPr>
          <p:spPr>
            <a:xfrm rot="3330283">
              <a:off x="16836687" y="-142674"/>
              <a:ext cx="266839" cy="736782"/>
            </a:xfrm>
            <a:prstGeom prst="triangle">
              <a:avLst>
                <a:gd name="adj" fmla="val 100000"/>
              </a:avLst>
            </a:prstGeom>
            <a:solidFill>
              <a:srgbClr val="99FFCC">
                <a:alpha val="27059"/>
              </a:srgbClr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1" name="直線コネクタ 10"/>
            <p:cNvCxnSpPr>
              <a:endCxn id="9" idx="0"/>
            </p:cNvCxnSpPr>
            <p:nvPr/>
          </p:nvCxnSpPr>
          <p:spPr>
            <a:xfrm flipH="1">
              <a:off x="16716978" y="539177"/>
              <a:ext cx="23562" cy="265326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2"/>
            <p:cNvSpPr txBox="1"/>
            <p:nvPr/>
          </p:nvSpPr>
          <p:spPr>
            <a:xfrm rot="21554659">
              <a:off x="16965285" y="421422"/>
              <a:ext cx="827733" cy="287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2000" dirty="0" smtClean="0">
                  <a:solidFill>
                    <a:srgbClr val="0099CC"/>
                  </a:solidFill>
                  <a:latin typeface="Eras Bold ITC" panose="020B0907030504020204" pitchFamily="34" charset="0"/>
                  <a:ea typeface="AR Pゴシック体S" panose="020B0600010101010101" pitchFamily="50" charset="-128"/>
                </a:rPr>
                <a:t>Edu</a:t>
              </a:r>
              <a:endParaRPr kumimoji="1" lang="ja-JP" altLang="en-US" sz="2000" dirty="0">
                <a:solidFill>
                  <a:srgbClr val="0099CC"/>
                </a:solidFill>
                <a:latin typeface="Eras Bold ITC" panose="020B0907030504020204" pitchFamily="34" charset="0"/>
                <a:ea typeface="AR Pゴシック体S" panose="020B0600010101010101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301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38" r:id="rId13"/>
    <p:sldLayoutId id="2147483843" r:id="rId14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kumimoji="1"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kumimoji="1"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4528407" y="-204357"/>
            <a:ext cx="1227243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80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6000" spc="-150" dirty="0" smtClean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明るい月の夜にちょうちんをつけているよ。</a:t>
            </a:r>
            <a:endParaRPr lang="ja-JP" altLang="en-US" sz="5400" spc="-150" dirty="0">
              <a:solidFill>
                <a:srgbClr val="009999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5112783" y="1291095"/>
            <a:ext cx="1227243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4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4800" dirty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（　</a:t>
            </a:r>
            <a:r>
              <a:rPr lang="ja-JP" altLang="en-US" sz="4800" dirty="0" smtClean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） むだなことをしているなあ。</a:t>
            </a:r>
            <a:endParaRPr lang="ja-JP" altLang="en-US" sz="4800" dirty="0">
              <a:solidFill>
                <a:srgbClr val="7030A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112783" y="2224712"/>
            <a:ext cx="122724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8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4800" dirty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（　</a:t>
            </a:r>
            <a:r>
              <a:rPr lang="ja-JP" altLang="en-US" sz="4800" dirty="0" smtClean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） もっと明るくなっていいなあ。</a:t>
            </a:r>
            <a:endParaRPr lang="ja-JP" altLang="en-US" sz="4800" dirty="0">
              <a:solidFill>
                <a:srgbClr val="7030A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112783" y="3065997"/>
            <a:ext cx="1227243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4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4800" dirty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（　</a:t>
            </a:r>
            <a:r>
              <a:rPr lang="ja-JP" altLang="en-US" sz="4800" dirty="0" smtClean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） まだまだ暗いよ。足りないよ。</a:t>
            </a:r>
            <a:endParaRPr lang="ja-JP" altLang="en-US" sz="4800" dirty="0">
              <a:solidFill>
                <a:srgbClr val="7030A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378759" y="1319769"/>
            <a:ext cx="123366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200" dirty="0">
                <a:solidFill>
                  <a:srgbClr val="009999"/>
                </a:solidFill>
                <a:latin typeface="AR P丸ゴシック体E" pitchFamily="50" charset="-128"/>
                <a:ea typeface="AR P丸ゴシック体E" pitchFamily="50" charset="-128"/>
              </a:rPr>
              <a:t> </a:t>
            </a:r>
            <a:r>
              <a:rPr lang="ja-JP" altLang="en-US" sz="4000" b="1" dirty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○</a:t>
            </a:r>
            <a:endParaRPr lang="ja-JP" altLang="en-US" sz="48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0" y="4333352"/>
            <a:ext cx="77309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200" dirty="0">
                <a:solidFill>
                  <a:srgbClr val="009999"/>
                </a:solidFill>
                <a:latin typeface="AR P丸ゴシック体E" pitchFamily="50" charset="-128"/>
                <a:ea typeface="AR P丸ゴシック体E" pitchFamily="50" charset="-128"/>
              </a:rPr>
              <a:t> </a:t>
            </a:r>
            <a:r>
              <a:rPr lang="ja-JP" altLang="en-US" sz="60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どういう</a:t>
            </a:r>
            <a:r>
              <a:rPr lang="ja-JP" altLang="en-US" sz="6000" dirty="0" smtClean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こと？</a:t>
            </a:r>
            <a:endParaRPr lang="ja-JP" altLang="en-US" sz="6000" dirty="0"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180" name="円形吹き出し 12"/>
          <p:cNvSpPr>
            <a:spLocks noChangeArrowheads="1"/>
          </p:cNvSpPr>
          <p:nvPr/>
        </p:nvSpPr>
        <p:spPr bwMode="auto">
          <a:xfrm flipV="1">
            <a:off x="550846" y="6360709"/>
            <a:ext cx="9655826" cy="3271928"/>
          </a:xfrm>
          <a:prstGeom prst="wedgeEllipseCallout">
            <a:avLst>
              <a:gd name="adj1" fmla="val -6173"/>
              <a:gd name="adj2" fmla="val 73849"/>
            </a:avLst>
          </a:prstGeom>
          <a:solidFill>
            <a:schemeClr val="accent6">
              <a:lumMod val="20000"/>
              <a:lumOff val="80000"/>
            </a:schemeClr>
          </a:solidFill>
          <a:ln w="19050" algn="ctr">
            <a:solidFill>
              <a:srgbClr val="7030A0"/>
            </a:solidFill>
            <a:round/>
            <a:headEnd/>
            <a:tailEnd/>
          </a:ln>
          <a:extLst/>
        </p:spPr>
        <p:txBody>
          <a:bodyPr/>
          <a:lstStyle/>
          <a:p>
            <a:endParaRPr lang="ja-JP" altLang="en-US" sz="2600">
              <a:ea typeface="ＭＳ Ｐゴシック" pitchFamily="50" charset="-128"/>
            </a:endParaRPr>
          </a:p>
        </p:txBody>
      </p:sp>
      <p:sp>
        <p:nvSpPr>
          <p:cNvPr id="7181" name="テキスト ボックス 13"/>
          <p:cNvSpPr txBox="1">
            <a:spLocks noChangeArrowheads="1"/>
          </p:cNvSpPr>
          <p:nvPr/>
        </p:nvSpPr>
        <p:spPr bwMode="auto">
          <a:xfrm>
            <a:off x="1878910" y="6796344"/>
            <a:ext cx="11075458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9000"/>
              </a:lnSpc>
            </a:pPr>
            <a:r>
              <a:rPr lang="ja-JP" altLang="en-US" sz="8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月夜に</a:t>
            </a:r>
          </a:p>
          <a:p>
            <a:pPr eaLnBrk="1" hangingPunct="1">
              <a:lnSpc>
                <a:spcPts val="9000"/>
              </a:lnSpc>
            </a:pPr>
            <a:r>
              <a:rPr lang="ja-JP" altLang="en-US" sz="8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　　　ちょうちん</a:t>
            </a:r>
            <a:endParaRPr lang="ja-JP" altLang="en-US" sz="88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861529" y="4841183"/>
            <a:ext cx="12272433" cy="418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5000"/>
              </a:lnSpc>
              <a:spcBef>
                <a:spcPct val="50000"/>
              </a:spcBef>
            </a:pPr>
            <a:r>
              <a:rPr lang="ja-JP" altLang="en-US" sz="52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66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　</a:t>
            </a:r>
            <a:r>
              <a:rPr lang="ja-JP" altLang="en-US" sz="6600" dirty="0" smtClean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　明るい月夜に</a:t>
            </a:r>
          </a:p>
          <a:p>
            <a:pPr eaLnBrk="1" hangingPunct="1">
              <a:lnSpc>
                <a:spcPts val="5000"/>
              </a:lnSpc>
              <a:spcBef>
                <a:spcPct val="50000"/>
              </a:spcBef>
            </a:pPr>
            <a:r>
              <a:rPr lang="ja-JP" altLang="en-US" sz="6600" dirty="0" smtClean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　　　　ちょうちんをつけて</a:t>
            </a:r>
          </a:p>
          <a:p>
            <a:pPr eaLnBrk="1" hangingPunct="1">
              <a:lnSpc>
                <a:spcPts val="5000"/>
              </a:lnSpc>
              <a:spcBef>
                <a:spcPct val="50000"/>
              </a:spcBef>
            </a:pPr>
            <a:r>
              <a:rPr lang="ja-JP" altLang="en-US" sz="6600" dirty="0" smtClean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　　　　　　　　歩くなんて</a:t>
            </a:r>
          </a:p>
          <a:p>
            <a:pPr eaLnBrk="1" hangingPunct="1">
              <a:lnSpc>
                <a:spcPts val="5000"/>
              </a:lnSpc>
              <a:spcBef>
                <a:spcPct val="50000"/>
              </a:spcBef>
            </a:pPr>
            <a:r>
              <a:rPr lang="ja-JP" altLang="en-US" sz="6600" dirty="0" smtClean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　　　　　　　　 むだなことですよ。</a:t>
            </a:r>
            <a:endParaRPr lang="ja-JP" altLang="en-US" sz="6600" dirty="0">
              <a:solidFill>
                <a:srgbClr val="009999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83" y="203596"/>
            <a:ext cx="4732210" cy="375268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15731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7180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テキスト ボックス 13"/>
          <p:cNvSpPr txBox="1">
            <a:spLocks noChangeArrowheads="1"/>
          </p:cNvSpPr>
          <p:nvPr/>
        </p:nvSpPr>
        <p:spPr bwMode="auto">
          <a:xfrm>
            <a:off x="178148" y="-31339"/>
            <a:ext cx="121693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ja-JP" altLang="en-US" sz="72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石の上にも 三年</a:t>
            </a:r>
            <a:endParaRPr lang="ja-JP" altLang="en-US" sz="72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0" name="角丸四角形 9"/>
          <p:cNvSpPr/>
          <p:nvPr/>
        </p:nvSpPr>
        <p:spPr bwMode="auto">
          <a:xfrm>
            <a:off x="505615" y="6143779"/>
            <a:ext cx="7694912" cy="3471441"/>
          </a:xfrm>
          <a:prstGeom prst="roundRect">
            <a:avLst>
              <a:gd name="adj" fmla="val 3672"/>
            </a:avLst>
          </a:prstGeom>
          <a:noFill/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2080" tIns="66040" rIns="132080" bIns="66040" numCol="1" rtlCol="0" anchor="t" anchorCtr="0" compatLnSpc="1">
            <a:prstTxWarp prst="textNoShape">
              <a:avLst/>
            </a:prstTxWarp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z="3467">
              <a:latin typeface="Times New Roman" pitchFamily="18" charset="0"/>
            </a:endParaRPr>
          </a:p>
        </p:txBody>
      </p:sp>
      <p:cxnSp>
        <p:nvCxnSpPr>
          <p:cNvPr id="18" name="直線コネクタ 17"/>
          <p:cNvCxnSpPr/>
          <p:nvPr/>
        </p:nvCxnSpPr>
        <p:spPr bwMode="auto">
          <a:xfrm>
            <a:off x="700252" y="7026095"/>
            <a:ext cx="70458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線コネクタ 19"/>
          <p:cNvCxnSpPr/>
          <p:nvPr/>
        </p:nvCxnSpPr>
        <p:spPr bwMode="auto">
          <a:xfrm>
            <a:off x="700252" y="7786857"/>
            <a:ext cx="70458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線コネクタ 20"/>
          <p:cNvCxnSpPr/>
          <p:nvPr/>
        </p:nvCxnSpPr>
        <p:spPr bwMode="auto">
          <a:xfrm>
            <a:off x="700252" y="8546598"/>
            <a:ext cx="70458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線コネクタ 21"/>
          <p:cNvCxnSpPr/>
          <p:nvPr/>
        </p:nvCxnSpPr>
        <p:spPr bwMode="auto">
          <a:xfrm>
            <a:off x="687769" y="9350042"/>
            <a:ext cx="70458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テキスト ボックス 13"/>
          <p:cNvSpPr txBox="1">
            <a:spLocks noChangeArrowheads="1"/>
          </p:cNvSpPr>
          <p:nvPr/>
        </p:nvSpPr>
        <p:spPr bwMode="auto">
          <a:xfrm>
            <a:off x="836772" y="8546598"/>
            <a:ext cx="12169352" cy="71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ja-JP" altLang="en-US" sz="4044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石の上にも三年だよ。</a:t>
            </a:r>
            <a:endParaRPr lang="ja-JP" altLang="en-US" sz="4044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t="10370" r="13507" b="40741"/>
          <a:stretch/>
        </p:blipFill>
        <p:spPr>
          <a:xfrm rot="5400000">
            <a:off x="1031630" y="690012"/>
            <a:ext cx="4533728" cy="5928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124" y="568825"/>
            <a:ext cx="3898238" cy="4928337"/>
          </a:xfrm>
          <a:prstGeom prst="rect">
            <a:avLst/>
          </a:prstGeom>
        </p:spPr>
      </p:pic>
      <p:sp>
        <p:nvSpPr>
          <p:cNvPr id="35" name="円形吹き出し 34"/>
          <p:cNvSpPr/>
          <p:nvPr/>
        </p:nvSpPr>
        <p:spPr bwMode="auto">
          <a:xfrm rot="5400000">
            <a:off x="13110667" y="5638309"/>
            <a:ext cx="2286005" cy="4239609"/>
          </a:xfrm>
          <a:prstGeom prst="wedgeEllipseCallout">
            <a:avLst>
              <a:gd name="adj1" fmla="val -12437"/>
              <a:gd name="adj2" fmla="val 72505"/>
            </a:avLst>
          </a:prstGeom>
          <a:noFill/>
          <a:ln w="28575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2080" tIns="66040" rIns="132080" bIns="66040" numCol="1" rtlCol="0" anchor="t" anchorCtr="0" compatLnSpc="1">
            <a:prstTxWarp prst="textNoShape">
              <a:avLst/>
            </a:prstTxWarp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z="3467">
              <a:latin typeface="Times New Roman" pitchFamily="18" charset="0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735" y="5241153"/>
            <a:ext cx="3072446" cy="4509202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757" y="6659267"/>
            <a:ext cx="3493381" cy="2825361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2695151" y="7404170"/>
            <a:ext cx="2843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できないよ。</a:t>
            </a:r>
            <a:endParaRPr kumimoji="1"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円形吹き出し 35"/>
          <p:cNvSpPr/>
          <p:nvPr/>
        </p:nvSpPr>
        <p:spPr bwMode="auto">
          <a:xfrm rot="16200000" flipH="1">
            <a:off x="9910079" y="1032555"/>
            <a:ext cx="2403278" cy="4239609"/>
          </a:xfrm>
          <a:prstGeom prst="wedgeEllipseCallout">
            <a:avLst>
              <a:gd name="adj1" fmla="val -12437"/>
              <a:gd name="adj2" fmla="val 72505"/>
            </a:avLst>
          </a:prstGeom>
          <a:noFill/>
          <a:ln w="28575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2080" tIns="66040" rIns="132080" bIns="66040" numCol="1" rtlCol="0" anchor="t" anchorCtr="0" compatLnSpc="1">
            <a:prstTxWarp prst="textNoShape">
              <a:avLst/>
            </a:prstTxWarp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z="3467">
              <a:latin typeface="Times New Roman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290304" y="2473978"/>
            <a:ext cx="4181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 smtClean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がんばる！</a:t>
            </a:r>
            <a:endParaRPr kumimoji="1" lang="ja-JP" altLang="en-US" sz="6600" dirty="0"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1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/>
      <p:bldP spid="35" grpId="0" animBg="1"/>
      <p:bldP spid="2" grpId="0"/>
      <p:bldP spid="36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4718084" y="117909"/>
            <a:ext cx="1267880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6000" spc="-300" dirty="0" smtClean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キジがかくれたよ。でも、尾が見えているね。</a:t>
            </a:r>
            <a:endParaRPr lang="ja-JP" altLang="en-US" sz="4000" spc="-300" dirty="0">
              <a:solidFill>
                <a:srgbClr val="009999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5112783" y="1291095"/>
            <a:ext cx="1227243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4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4800" dirty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（　</a:t>
            </a:r>
            <a:r>
              <a:rPr lang="ja-JP" altLang="en-US" sz="4800" dirty="0" smtClean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） 見つけてほしいんだね。</a:t>
            </a:r>
            <a:endParaRPr lang="ja-JP" altLang="en-US" sz="4800" dirty="0">
              <a:solidFill>
                <a:srgbClr val="7030A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124452" y="2193036"/>
            <a:ext cx="122724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8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4800" dirty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（　</a:t>
            </a:r>
            <a:r>
              <a:rPr lang="ja-JP" altLang="en-US" sz="4800" dirty="0" smtClean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） 尾が見えているよ。かくれたことにはならないよ。</a:t>
            </a:r>
            <a:endParaRPr lang="ja-JP" altLang="en-US" sz="4800" dirty="0">
              <a:solidFill>
                <a:srgbClr val="7030A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112783" y="3065997"/>
            <a:ext cx="1227243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4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4800" dirty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（　</a:t>
            </a:r>
            <a:r>
              <a:rPr lang="ja-JP" altLang="en-US" sz="4800" dirty="0" smtClean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） 頭さえかくしたら大丈夫だよ。</a:t>
            </a:r>
            <a:endParaRPr lang="ja-JP" altLang="en-US" sz="4800" dirty="0">
              <a:solidFill>
                <a:srgbClr val="7030A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393507" y="2172953"/>
            <a:ext cx="123366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200" dirty="0">
                <a:solidFill>
                  <a:srgbClr val="009999"/>
                </a:solidFill>
                <a:latin typeface="AR P丸ゴシック体E" pitchFamily="50" charset="-128"/>
                <a:ea typeface="AR P丸ゴシック体E" pitchFamily="50" charset="-128"/>
              </a:rPr>
              <a:t> </a:t>
            </a:r>
            <a:r>
              <a:rPr lang="ja-JP" altLang="en-US" sz="4000" b="1" dirty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○</a:t>
            </a:r>
            <a:endParaRPr lang="ja-JP" altLang="en-US" sz="48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0" y="4333352"/>
            <a:ext cx="77309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200" dirty="0">
                <a:solidFill>
                  <a:srgbClr val="009999"/>
                </a:solidFill>
                <a:latin typeface="AR P丸ゴシック体E" pitchFamily="50" charset="-128"/>
                <a:ea typeface="AR P丸ゴシック体E" pitchFamily="50" charset="-128"/>
              </a:rPr>
              <a:t> </a:t>
            </a:r>
            <a:r>
              <a:rPr lang="ja-JP" altLang="en-US" sz="60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どういう</a:t>
            </a:r>
            <a:r>
              <a:rPr lang="ja-JP" altLang="en-US" sz="6000" dirty="0" smtClean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こと？</a:t>
            </a:r>
            <a:endParaRPr lang="ja-JP" altLang="en-US" sz="6000" dirty="0"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180" name="円形吹き出し 12"/>
          <p:cNvSpPr>
            <a:spLocks noChangeArrowheads="1"/>
          </p:cNvSpPr>
          <p:nvPr/>
        </p:nvSpPr>
        <p:spPr bwMode="auto">
          <a:xfrm flipV="1">
            <a:off x="550846" y="6360709"/>
            <a:ext cx="8293117" cy="3271928"/>
          </a:xfrm>
          <a:prstGeom prst="wedgeEllipseCallout">
            <a:avLst>
              <a:gd name="adj1" fmla="val -6173"/>
              <a:gd name="adj2" fmla="val 73849"/>
            </a:avLst>
          </a:prstGeom>
          <a:solidFill>
            <a:schemeClr val="accent6">
              <a:lumMod val="20000"/>
              <a:lumOff val="80000"/>
            </a:schemeClr>
          </a:solidFill>
          <a:ln w="19050" algn="ctr">
            <a:solidFill>
              <a:srgbClr val="7030A0"/>
            </a:solidFill>
            <a:round/>
            <a:headEnd/>
            <a:tailEnd/>
          </a:ln>
          <a:extLst/>
        </p:spPr>
        <p:txBody>
          <a:bodyPr/>
          <a:lstStyle/>
          <a:p>
            <a:endParaRPr lang="ja-JP" altLang="en-US" sz="2600">
              <a:ea typeface="ＭＳ Ｐゴシック" pitchFamily="50" charset="-128"/>
            </a:endParaRPr>
          </a:p>
        </p:txBody>
      </p:sp>
      <p:sp>
        <p:nvSpPr>
          <p:cNvPr id="7181" name="テキスト ボックス 13"/>
          <p:cNvSpPr txBox="1">
            <a:spLocks noChangeArrowheads="1"/>
          </p:cNvSpPr>
          <p:nvPr/>
        </p:nvSpPr>
        <p:spPr bwMode="auto">
          <a:xfrm>
            <a:off x="1745223" y="6796344"/>
            <a:ext cx="11075458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9000"/>
              </a:lnSpc>
            </a:pPr>
            <a:r>
              <a:rPr lang="ja-JP" altLang="en-US" sz="8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頭かくして</a:t>
            </a:r>
          </a:p>
          <a:p>
            <a:pPr eaLnBrk="1" hangingPunct="1">
              <a:lnSpc>
                <a:spcPts val="9000"/>
              </a:lnSpc>
            </a:pPr>
            <a:r>
              <a:rPr lang="ja-JP" altLang="en-US" sz="8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　　尻かくさず</a:t>
            </a:r>
            <a:endParaRPr lang="ja-JP" altLang="en-US" sz="88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282952" y="4736791"/>
            <a:ext cx="12272433" cy="431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ct val="50000"/>
              </a:spcBef>
            </a:pPr>
            <a:r>
              <a:rPr lang="ja-JP" altLang="en-US" sz="5400" dirty="0" smtClean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うまくかくれたつもりでも、尾が丸見え。</a:t>
            </a:r>
          </a:p>
          <a:p>
            <a:pPr eaLnBrk="1" hangingPunct="1">
              <a:lnSpc>
                <a:spcPts val="4000"/>
              </a:lnSpc>
              <a:spcBef>
                <a:spcPct val="50000"/>
              </a:spcBef>
            </a:pPr>
            <a:r>
              <a:rPr lang="ja-JP" altLang="en-US" sz="5400" dirty="0" smtClean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　　自分の悪いおこないや欠点を</a:t>
            </a:r>
          </a:p>
          <a:p>
            <a:pPr eaLnBrk="1" hangingPunct="1">
              <a:lnSpc>
                <a:spcPts val="4000"/>
              </a:lnSpc>
              <a:spcBef>
                <a:spcPct val="50000"/>
              </a:spcBef>
            </a:pPr>
            <a:r>
              <a:rPr lang="ja-JP" altLang="en-US" sz="5400" dirty="0" smtClean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　　かくしたつもりでも、</a:t>
            </a:r>
          </a:p>
          <a:p>
            <a:pPr eaLnBrk="1" hangingPunct="1">
              <a:lnSpc>
                <a:spcPts val="4000"/>
              </a:lnSpc>
              <a:spcBef>
                <a:spcPct val="50000"/>
              </a:spcBef>
            </a:pPr>
            <a:r>
              <a:rPr lang="ja-JP" altLang="en-US" sz="54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</a:t>
            </a:r>
            <a:r>
              <a:rPr lang="ja-JP" altLang="en-US" sz="5400" dirty="0" smtClean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　　　　　　すべてをかくすことは</a:t>
            </a:r>
          </a:p>
          <a:p>
            <a:pPr eaLnBrk="1" hangingPunct="1">
              <a:lnSpc>
                <a:spcPts val="4000"/>
              </a:lnSpc>
              <a:spcBef>
                <a:spcPct val="50000"/>
              </a:spcBef>
            </a:pPr>
            <a:r>
              <a:rPr lang="ja-JP" altLang="en-US" sz="5400" dirty="0" smtClean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　　　　　　　　　　　　できないよ。</a:t>
            </a:r>
            <a:endParaRPr lang="ja-JP" altLang="en-US" sz="5400" dirty="0">
              <a:solidFill>
                <a:srgbClr val="009999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t="10000" r="14393" b="39228"/>
          <a:stretch/>
        </p:blipFill>
        <p:spPr>
          <a:xfrm rot="5400000">
            <a:off x="550660" y="-600260"/>
            <a:ext cx="3628103" cy="4828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938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7180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テキスト ボックス 13"/>
          <p:cNvSpPr txBox="1">
            <a:spLocks noChangeArrowheads="1"/>
          </p:cNvSpPr>
          <p:nvPr/>
        </p:nvSpPr>
        <p:spPr bwMode="auto">
          <a:xfrm>
            <a:off x="178148" y="-31339"/>
            <a:ext cx="121693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ja-JP" altLang="en-US" sz="72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頭かくして  尻かくさず</a:t>
            </a:r>
            <a:endParaRPr lang="ja-JP" altLang="en-US" sz="72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0" name="角丸四角形 9"/>
          <p:cNvSpPr/>
          <p:nvPr/>
        </p:nvSpPr>
        <p:spPr bwMode="auto">
          <a:xfrm>
            <a:off x="505615" y="6143779"/>
            <a:ext cx="7694912" cy="3471441"/>
          </a:xfrm>
          <a:prstGeom prst="roundRect">
            <a:avLst>
              <a:gd name="adj" fmla="val 3672"/>
            </a:avLst>
          </a:prstGeom>
          <a:noFill/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2080" tIns="66040" rIns="132080" bIns="66040" numCol="1" rtlCol="0" anchor="t" anchorCtr="0" compatLnSpc="1">
            <a:prstTxWarp prst="textNoShape">
              <a:avLst/>
            </a:prstTxWarp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z="3467">
              <a:latin typeface="Times New Roman" pitchFamily="18" charset="0"/>
            </a:endParaRPr>
          </a:p>
        </p:txBody>
      </p:sp>
      <p:cxnSp>
        <p:nvCxnSpPr>
          <p:cNvPr id="18" name="直線コネクタ 17"/>
          <p:cNvCxnSpPr/>
          <p:nvPr/>
        </p:nvCxnSpPr>
        <p:spPr bwMode="auto">
          <a:xfrm>
            <a:off x="700252" y="7026095"/>
            <a:ext cx="70458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線コネクタ 19"/>
          <p:cNvCxnSpPr/>
          <p:nvPr/>
        </p:nvCxnSpPr>
        <p:spPr bwMode="auto">
          <a:xfrm>
            <a:off x="700252" y="7786857"/>
            <a:ext cx="70458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線コネクタ 20"/>
          <p:cNvCxnSpPr/>
          <p:nvPr/>
        </p:nvCxnSpPr>
        <p:spPr bwMode="auto">
          <a:xfrm>
            <a:off x="700252" y="8546598"/>
            <a:ext cx="70458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線コネクタ 21"/>
          <p:cNvCxnSpPr/>
          <p:nvPr/>
        </p:nvCxnSpPr>
        <p:spPr bwMode="auto">
          <a:xfrm>
            <a:off x="687769" y="9350042"/>
            <a:ext cx="70458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テキスト ボックス 13"/>
          <p:cNvSpPr txBox="1">
            <a:spLocks noChangeArrowheads="1"/>
          </p:cNvSpPr>
          <p:nvPr/>
        </p:nvSpPr>
        <p:spPr bwMode="auto">
          <a:xfrm>
            <a:off x="836772" y="8546598"/>
            <a:ext cx="12169352" cy="71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ja-JP" altLang="en-US" sz="4044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頭かくして尻かくさず</a:t>
            </a:r>
            <a:r>
              <a:rPr lang="ja-JP" altLang="en-US" sz="4044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だね</a:t>
            </a:r>
            <a:r>
              <a:rPr lang="ja-JP" altLang="en-US" sz="4044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。</a:t>
            </a:r>
            <a:endParaRPr lang="ja-JP" altLang="en-US" sz="4044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t="10000" r="14393" b="39228"/>
          <a:stretch/>
        </p:blipFill>
        <p:spPr>
          <a:xfrm rot="5400000">
            <a:off x="1440262" y="111690"/>
            <a:ext cx="4504797" cy="7029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327" y="1275074"/>
            <a:ext cx="2965289" cy="3774004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804" y="630533"/>
            <a:ext cx="3666538" cy="4805638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515" y="4737841"/>
            <a:ext cx="4368485" cy="4576508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4" t="17048" r="33161" b="51634"/>
          <a:stretch/>
        </p:blipFill>
        <p:spPr>
          <a:xfrm>
            <a:off x="13801390" y="8714998"/>
            <a:ext cx="308289" cy="377881"/>
          </a:xfrm>
          <a:prstGeom prst="ellipse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4" t="17048" r="33161" b="51634"/>
          <a:stretch/>
        </p:blipFill>
        <p:spPr>
          <a:xfrm>
            <a:off x="12389546" y="8526057"/>
            <a:ext cx="308289" cy="37788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8582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4862741" y="118046"/>
            <a:ext cx="1267880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6000" spc="-150" dirty="0" smtClean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木登りのうまいサルが、木から落ちたよ！</a:t>
            </a:r>
            <a:endParaRPr lang="ja-JP" altLang="en-US" sz="4000" spc="-150" dirty="0">
              <a:solidFill>
                <a:srgbClr val="009999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5112783" y="1291095"/>
            <a:ext cx="1227243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4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4800" dirty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（　</a:t>
            </a:r>
            <a:r>
              <a:rPr lang="ja-JP" altLang="en-US" sz="4800" dirty="0" smtClean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） サルが落ちるわけないよ。わざと</a:t>
            </a:r>
            <a:r>
              <a:rPr lang="ja-JP" altLang="en-US" sz="4800" dirty="0" err="1" smtClean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だよ</a:t>
            </a:r>
            <a:r>
              <a:rPr lang="ja-JP" altLang="en-US" sz="4800" dirty="0" smtClean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。</a:t>
            </a:r>
            <a:endParaRPr lang="ja-JP" altLang="en-US" sz="4800" dirty="0">
              <a:solidFill>
                <a:srgbClr val="7030A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112783" y="2209923"/>
            <a:ext cx="122724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8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4800" dirty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（　</a:t>
            </a:r>
            <a:r>
              <a:rPr lang="ja-JP" altLang="en-US" sz="4800" dirty="0" smtClean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） ゆだんしたんだな。</a:t>
            </a:r>
            <a:endParaRPr lang="ja-JP" altLang="en-US" sz="4800" dirty="0">
              <a:solidFill>
                <a:srgbClr val="7030A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112783" y="3065997"/>
            <a:ext cx="1227243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4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4800" dirty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（　</a:t>
            </a:r>
            <a:r>
              <a:rPr lang="ja-JP" altLang="en-US" sz="4800" dirty="0" smtClean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） 木登りがへたなサルもいるよ。</a:t>
            </a:r>
            <a:endParaRPr lang="ja-JP" altLang="en-US" sz="4800" dirty="0">
              <a:solidFill>
                <a:srgbClr val="7030A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349262" y="2155332"/>
            <a:ext cx="123366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200" dirty="0">
                <a:solidFill>
                  <a:srgbClr val="009999"/>
                </a:solidFill>
                <a:latin typeface="AR P丸ゴシック体E" pitchFamily="50" charset="-128"/>
                <a:ea typeface="AR P丸ゴシック体E" pitchFamily="50" charset="-128"/>
              </a:rPr>
              <a:t> </a:t>
            </a:r>
            <a:r>
              <a:rPr lang="ja-JP" altLang="en-US" sz="4000" b="1" dirty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○</a:t>
            </a:r>
            <a:endParaRPr lang="ja-JP" altLang="en-US" sz="48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0" y="4333352"/>
            <a:ext cx="77309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200" dirty="0">
                <a:solidFill>
                  <a:srgbClr val="009999"/>
                </a:solidFill>
                <a:latin typeface="AR P丸ゴシック体E" pitchFamily="50" charset="-128"/>
                <a:ea typeface="AR P丸ゴシック体E" pitchFamily="50" charset="-128"/>
              </a:rPr>
              <a:t> </a:t>
            </a:r>
            <a:r>
              <a:rPr lang="ja-JP" altLang="en-US" sz="60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どういう</a:t>
            </a:r>
            <a:r>
              <a:rPr lang="ja-JP" altLang="en-US" sz="6000" dirty="0" smtClean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こと？</a:t>
            </a:r>
            <a:endParaRPr lang="ja-JP" altLang="en-US" sz="6000" dirty="0"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180" name="円形吹き出し 12"/>
          <p:cNvSpPr>
            <a:spLocks noChangeArrowheads="1"/>
          </p:cNvSpPr>
          <p:nvPr/>
        </p:nvSpPr>
        <p:spPr bwMode="auto">
          <a:xfrm flipV="1">
            <a:off x="550846" y="6360709"/>
            <a:ext cx="8293117" cy="3271928"/>
          </a:xfrm>
          <a:prstGeom prst="wedgeEllipseCallout">
            <a:avLst>
              <a:gd name="adj1" fmla="val -6173"/>
              <a:gd name="adj2" fmla="val 73849"/>
            </a:avLst>
          </a:prstGeom>
          <a:solidFill>
            <a:schemeClr val="accent6">
              <a:lumMod val="20000"/>
              <a:lumOff val="80000"/>
            </a:schemeClr>
          </a:solidFill>
          <a:ln w="19050" algn="ctr">
            <a:solidFill>
              <a:srgbClr val="7030A0"/>
            </a:solidFill>
            <a:round/>
            <a:headEnd/>
            <a:tailEnd/>
          </a:ln>
          <a:extLst/>
        </p:spPr>
        <p:txBody>
          <a:bodyPr/>
          <a:lstStyle/>
          <a:p>
            <a:endParaRPr lang="ja-JP" altLang="en-US" sz="2600">
              <a:ea typeface="ＭＳ Ｐゴシック" pitchFamily="50" charset="-128"/>
            </a:endParaRPr>
          </a:p>
        </p:txBody>
      </p:sp>
      <p:sp>
        <p:nvSpPr>
          <p:cNvPr id="7181" name="テキスト ボックス 13"/>
          <p:cNvSpPr txBox="1">
            <a:spLocks noChangeArrowheads="1"/>
          </p:cNvSpPr>
          <p:nvPr/>
        </p:nvSpPr>
        <p:spPr bwMode="auto">
          <a:xfrm>
            <a:off x="1745223" y="6796344"/>
            <a:ext cx="11075458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9000"/>
              </a:lnSpc>
            </a:pPr>
            <a:r>
              <a:rPr lang="ja-JP" altLang="en-US" sz="8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さるも</a:t>
            </a:r>
          </a:p>
          <a:p>
            <a:pPr eaLnBrk="1" hangingPunct="1">
              <a:lnSpc>
                <a:spcPts val="9000"/>
              </a:lnSpc>
            </a:pPr>
            <a:r>
              <a:rPr lang="ja-JP" altLang="en-US" sz="8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 木から落ちる</a:t>
            </a:r>
            <a:endParaRPr lang="ja-JP" altLang="en-US" sz="88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713546" y="4623756"/>
            <a:ext cx="12272433" cy="339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ct val="50000"/>
              </a:spcBef>
            </a:pPr>
            <a:r>
              <a:rPr lang="ja-JP" altLang="en-US" sz="5400" dirty="0" smtClean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木登りが得意なサルも木から</a:t>
            </a:r>
          </a:p>
          <a:p>
            <a:pPr eaLnBrk="1" hangingPunct="1">
              <a:lnSpc>
                <a:spcPts val="4000"/>
              </a:lnSpc>
              <a:spcBef>
                <a:spcPct val="50000"/>
              </a:spcBef>
            </a:pPr>
            <a:r>
              <a:rPr lang="ja-JP" altLang="en-US" sz="5400" dirty="0" smtClean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落ちることがある。</a:t>
            </a:r>
          </a:p>
          <a:p>
            <a:pPr eaLnBrk="1" hangingPunct="1">
              <a:lnSpc>
                <a:spcPts val="4000"/>
              </a:lnSpc>
              <a:spcBef>
                <a:spcPct val="50000"/>
              </a:spcBef>
            </a:pPr>
            <a:r>
              <a:rPr lang="ja-JP" altLang="en-US" sz="54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</a:t>
            </a:r>
            <a:r>
              <a:rPr lang="ja-JP" altLang="en-US" sz="5400" dirty="0" smtClean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「得意だから」と調子にのって</a:t>
            </a:r>
          </a:p>
          <a:p>
            <a:pPr eaLnBrk="1" hangingPunct="1">
              <a:lnSpc>
                <a:spcPts val="4000"/>
              </a:lnSpc>
              <a:spcBef>
                <a:spcPct val="50000"/>
              </a:spcBef>
            </a:pPr>
            <a:r>
              <a:rPr lang="ja-JP" altLang="en-US" sz="5400" dirty="0" smtClean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ゆだんすると失敗するよ。</a:t>
            </a:r>
            <a:endParaRPr lang="ja-JP" altLang="en-US" sz="5400" dirty="0">
              <a:solidFill>
                <a:srgbClr val="009999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t="21232" r="35716" b="12898"/>
          <a:stretch/>
        </p:blipFill>
        <p:spPr>
          <a:xfrm rot="5400000">
            <a:off x="458788" y="-340742"/>
            <a:ext cx="4183754" cy="5101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844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7180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テキスト ボックス 13"/>
          <p:cNvSpPr txBox="1">
            <a:spLocks noChangeArrowheads="1"/>
          </p:cNvSpPr>
          <p:nvPr/>
        </p:nvSpPr>
        <p:spPr bwMode="auto">
          <a:xfrm>
            <a:off x="178148" y="-31339"/>
            <a:ext cx="121693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ja-JP" altLang="en-US" sz="72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さるも　木から落ちる</a:t>
            </a:r>
            <a:endParaRPr lang="ja-JP" altLang="en-US" sz="72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0" name="角丸四角形 9"/>
          <p:cNvSpPr/>
          <p:nvPr/>
        </p:nvSpPr>
        <p:spPr bwMode="auto">
          <a:xfrm>
            <a:off x="505615" y="6143779"/>
            <a:ext cx="7694912" cy="3471441"/>
          </a:xfrm>
          <a:prstGeom prst="roundRect">
            <a:avLst>
              <a:gd name="adj" fmla="val 3672"/>
            </a:avLst>
          </a:prstGeom>
          <a:noFill/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2080" tIns="66040" rIns="132080" bIns="66040" numCol="1" rtlCol="0" anchor="t" anchorCtr="0" compatLnSpc="1">
            <a:prstTxWarp prst="textNoShape">
              <a:avLst/>
            </a:prstTxWarp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z="3467">
              <a:latin typeface="Times New Roman" pitchFamily="18" charset="0"/>
            </a:endParaRPr>
          </a:p>
        </p:txBody>
      </p:sp>
      <p:cxnSp>
        <p:nvCxnSpPr>
          <p:cNvPr id="18" name="直線コネクタ 17"/>
          <p:cNvCxnSpPr/>
          <p:nvPr/>
        </p:nvCxnSpPr>
        <p:spPr bwMode="auto">
          <a:xfrm>
            <a:off x="700252" y="7026095"/>
            <a:ext cx="70458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線コネクタ 19"/>
          <p:cNvCxnSpPr/>
          <p:nvPr/>
        </p:nvCxnSpPr>
        <p:spPr bwMode="auto">
          <a:xfrm>
            <a:off x="700252" y="7786857"/>
            <a:ext cx="70458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線コネクタ 20"/>
          <p:cNvCxnSpPr/>
          <p:nvPr/>
        </p:nvCxnSpPr>
        <p:spPr bwMode="auto">
          <a:xfrm>
            <a:off x="700252" y="8546598"/>
            <a:ext cx="70458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線コネクタ 21"/>
          <p:cNvCxnSpPr/>
          <p:nvPr/>
        </p:nvCxnSpPr>
        <p:spPr bwMode="auto">
          <a:xfrm>
            <a:off x="687769" y="9350042"/>
            <a:ext cx="70458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テキスト ボックス 13"/>
          <p:cNvSpPr txBox="1">
            <a:spLocks noChangeArrowheads="1"/>
          </p:cNvSpPr>
          <p:nvPr/>
        </p:nvSpPr>
        <p:spPr bwMode="auto">
          <a:xfrm>
            <a:off x="836772" y="8546598"/>
            <a:ext cx="12169352" cy="71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ja-JP" altLang="en-US" sz="4044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さるも木から落ちる</a:t>
            </a:r>
            <a:r>
              <a:rPr lang="ja-JP" altLang="en-US" sz="4044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だね</a:t>
            </a:r>
            <a:r>
              <a:rPr lang="ja-JP" altLang="en-US" sz="4044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。</a:t>
            </a:r>
            <a:endParaRPr lang="ja-JP" altLang="en-US" sz="4044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226064" y="528441"/>
            <a:ext cx="5427630" cy="2574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オリンピックで</a:t>
            </a:r>
            <a:endParaRPr kumimoji="1"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000"/>
              </a:lnSpc>
            </a:pPr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金メダルを</a:t>
            </a:r>
            <a:endParaRPr kumimoji="1"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000"/>
              </a:lnSpc>
            </a:pPr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とった人が、</a:t>
            </a:r>
            <a:endParaRPr kumimoji="1"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000"/>
              </a:lnSpc>
            </a:pPr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中学生に負けちゃった！</a:t>
            </a:r>
            <a:endParaRPr kumimoji="1" lang="ja-JP" altLang="en-US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t="21232" r="35716" b="12898"/>
          <a:stretch/>
        </p:blipFill>
        <p:spPr>
          <a:xfrm rot="5400000">
            <a:off x="894027" y="622132"/>
            <a:ext cx="4838238" cy="5899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" descr="http://www.misaki.rdy.jp/illust/child/gakkou/judou/sozai/2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" t="3402" r="2876" b="4087"/>
          <a:stretch/>
        </p:blipFill>
        <p:spPr bwMode="auto">
          <a:xfrm>
            <a:off x="9660192" y="3650710"/>
            <a:ext cx="6282813" cy="620974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円形吹き出し 34"/>
          <p:cNvSpPr/>
          <p:nvPr/>
        </p:nvSpPr>
        <p:spPr bwMode="auto">
          <a:xfrm rot="5400000">
            <a:off x="12012563" y="-1334728"/>
            <a:ext cx="3421626" cy="6592532"/>
          </a:xfrm>
          <a:prstGeom prst="wedgeEllipseCallout">
            <a:avLst>
              <a:gd name="adj1" fmla="val 73620"/>
              <a:gd name="adj2" fmla="val 22134"/>
            </a:avLst>
          </a:prstGeom>
          <a:noFill/>
          <a:ln w="28575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2080" tIns="66040" rIns="132080" bIns="66040" numCol="1" rtlCol="0" anchor="t" anchorCtr="0" compatLnSpc="1">
            <a:prstTxWarp prst="textNoShape">
              <a:avLst/>
            </a:prstTxWarp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z="3467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30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/>
      <p:bldP spid="2" grpId="0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テキスト ボックス 13"/>
          <p:cNvSpPr txBox="1">
            <a:spLocks noChangeArrowheads="1"/>
          </p:cNvSpPr>
          <p:nvPr/>
        </p:nvSpPr>
        <p:spPr bwMode="auto">
          <a:xfrm>
            <a:off x="505615" y="-86928"/>
            <a:ext cx="121693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ja-JP" altLang="en-US" sz="72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月夜に ちょうちん</a:t>
            </a:r>
            <a:endParaRPr lang="ja-JP" altLang="en-US" sz="72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0" name="角丸四角形 9"/>
          <p:cNvSpPr/>
          <p:nvPr/>
        </p:nvSpPr>
        <p:spPr bwMode="auto">
          <a:xfrm>
            <a:off x="505615" y="6143779"/>
            <a:ext cx="7694912" cy="3471441"/>
          </a:xfrm>
          <a:prstGeom prst="roundRect">
            <a:avLst>
              <a:gd name="adj" fmla="val 3672"/>
            </a:avLst>
          </a:prstGeom>
          <a:noFill/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2080" tIns="66040" rIns="132080" bIns="66040" numCol="1" rtlCol="0" anchor="t" anchorCtr="0" compatLnSpc="1">
            <a:prstTxWarp prst="textNoShape">
              <a:avLst/>
            </a:prstTxWarp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z="3467">
              <a:latin typeface="Times New Roman" pitchFamily="18" charset="0"/>
            </a:endParaRPr>
          </a:p>
        </p:txBody>
      </p:sp>
      <p:cxnSp>
        <p:nvCxnSpPr>
          <p:cNvPr id="18" name="直線コネクタ 17"/>
          <p:cNvCxnSpPr/>
          <p:nvPr/>
        </p:nvCxnSpPr>
        <p:spPr bwMode="auto">
          <a:xfrm>
            <a:off x="700252" y="7026095"/>
            <a:ext cx="70458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線コネクタ 19"/>
          <p:cNvCxnSpPr/>
          <p:nvPr/>
        </p:nvCxnSpPr>
        <p:spPr bwMode="auto">
          <a:xfrm>
            <a:off x="700252" y="7786857"/>
            <a:ext cx="70458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線コネクタ 20"/>
          <p:cNvCxnSpPr/>
          <p:nvPr/>
        </p:nvCxnSpPr>
        <p:spPr bwMode="auto">
          <a:xfrm>
            <a:off x="700252" y="8546598"/>
            <a:ext cx="70458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線コネクタ 21"/>
          <p:cNvCxnSpPr/>
          <p:nvPr/>
        </p:nvCxnSpPr>
        <p:spPr bwMode="auto">
          <a:xfrm>
            <a:off x="687769" y="9350042"/>
            <a:ext cx="70458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テキスト ボックス 13"/>
          <p:cNvSpPr txBox="1">
            <a:spLocks noChangeArrowheads="1"/>
          </p:cNvSpPr>
          <p:nvPr/>
        </p:nvSpPr>
        <p:spPr bwMode="auto">
          <a:xfrm>
            <a:off x="836772" y="8546598"/>
            <a:ext cx="12169352" cy="71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ja-JP" altLang="en-US" sz="4044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月夜にちょうちんだね。</a:t>
            </a:r>
            <a:endParaRPr lang="ja-JP" altLang="en-US" sz="4044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5180" y="353781"/>
            <a:ext cx="3016335" cy="249627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56" y="415946"/>
            <a:ext cx="3016335" cy="2496277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990" y="436031"/>
            <a:ext cx="3016335" cy="2496277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80"/>
          <a:stretch/>
        </p:blipFill>
        <p:spPr>
          <a:xfrm>
            <a:off x="9813968" y="3608322"/>
            <a:ext cx="3016335" cy="1286109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80"/>
          <a:stretch/>
        </p:blipFill>
        <p:spPr>
          <a:xfrm>
            <a:off x="11635756" y="2787892"/>
            <a:ext cx="3016335" cy="1286109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80"/>
          <a:stretch/>
        </p:blipFill>
        <p:spPr>
          <a:xfrm>
            <a:off x="14076336" y="2613036"/>
            <a:ext cx="3016335" cy="1286109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80"/>
          <a:stretch/>
        </p:blipFill>
        <p:spPr>
          <a:xfrm>
            <a:off x="9106825" y="2771191"/>
            <a:ext cx="3016335" cy="128610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9004" y="3915846"/>
            <a:ext cx="5076093" cy="5762659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14" y="1120610"/>
            <a:ext cx="6020795" cy="477453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5396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4957106" y="-8755"/>
            <a:ext cx="1227243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80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犬が  </a:t>
            </a:r>
            <a:r>
              <a:rPr lang="ja-JP" altLang="en-US" sz="8000" dirty="0" smtClean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ぼうにあたったよ。</a:t>
            </a:r>
            <a:endParaRPr lang="ja-JP" altLang="en-US" sz="8000" dirty="0">
              <a:solidFill>
                <a:srgbClr val="009999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5112783" y="1291095"/>
            <a:ext cx="1227243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4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4800" dirty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（　</a:t>
            </a:r>
            <a:r>
              <a:rPr lang="ja-JP" altLang="en-US" sz="4800" dirty="0" smtClean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） 道</a:t>
            </a:r>
            <a:r>
              <a:rPr lang="ja-JP" altLang="en-US" sz="4800" dirty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は気をつけて歩こう。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112783" y="2255080"/>
            <a:ext cx="122724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8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4800" dirty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（　</a:t>
            </a:r>
            <a:r>
              <a:rPr lang="ja-JP" altLang="en-US" sz="4800" dirty="0" smtClean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） いつ</a:t>
            </a:r>
            <a:r>
              <a:rPr lang="ja-JP" altLang="en-US" sz="4800" dirty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悪いことがおきるかわからないよ。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112783" y="3065997"/>
            <a:ext cx="1227243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4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4800" dirty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（　</a:t>
            </a:r>
            <a:r>
              <a:rPr lang="ja-JP" altLang="en-US" sz="4800" dirty="0" smtClean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） 何</a:t>
            </a:r>
            <a:r>
              <a:rPr lang="ja-JP" altLang="en-US" sz="4800" dirty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でもいいからやって</a:t>
            </a:r>
            <a:r>
              <a:rPr lang="ja-JP" altLang="en-US" sz="4800" dirty="0" smtClean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みたらいいことがあるよ。</a:t>
            </a:r>
            <a:endParaRPr lang="ja-JP" altLang="en-US" sz="4800" dirty="0">
              <a:solidFill>
                <a:srgbClr val="7030A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378759" y="3115034"/>
            <a:ext cx="123366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200" dirty="0">
                <a:solidFill>
                  <a:srgbClr val="009999"/>
                </a:solidFill>
                <a:latin typeface="AR P丸ゴシック体E" pitchFamily="50" charset="-128"/>
                <a:ea typeface="AR P丸ゴシック体E" pitchFamily="50" charset="-128"/>
              </a:rPr>
              <a:t> </a:t>
            </a:r>
            <a:r>
              <a:rPr lang="ja-JP" altLang="en-US" sz="4000" b="1" dirty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○</a:t>
            </a:r>
            <a:endParaRPr lang="ja-JP" altLang="en-US" sz="48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0" y="4333352"/>
            <a:ext cx="77309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200" dirty="0">
                <a:solidFill>
                  <a:srgbClr val="009999"/>
                </a:solidFill>
                <a:latin typeface="AR P丸ゴシック体E" pitchFamily="50" charset="-128"/>
                <a:ea typeface="AR P丸ゴシック体E" pitchFamily="50" charset="-128"/>
              </a:rPr>
              <a:t> </a:t>
            </a:r>
            <a:r>
              <a:rPr lang="ja-JP" altLang="en-US" sz="60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どういう</a:t>
            </a:r>
            <a:r>
              <a:rPr lang="ja-JP" altLang="en-US" sz="6000" dirty="0" smtClean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こと？</a:t>
            </a:r>
            <a:endParaRPr lang="ja-JP" altLang="en-US" sz="6000" dirty="0"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625602" y="4207471"/>
            <a:ext cx="1227243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2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66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なんでもいいからやってみれば、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748335" y="5328865"/>
            <a:ext cx="1227243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2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　　　　　　</a:t>
            </a:r>
            <a:r>
              <a:rPr lang="ja-JP" altLang="en-US" sz="66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思いがけない幸運があるよ。</a:t>
            </a:r>
          </a:p>
        </p:txBody>
      </p:sp>
      <p:sp>
        <p:nvSpPr>
          <p:cNvPr id="7180" name="円形吹き出し 12"/>
          <p:cNvSpPr>
            <a:spLocks noChangeArrowheads="1"/>
          </p:cNvSpPr>
          <p:nvPr/>
        </p:nvSpPr>
        <p:spPr bwMode="auto">
          <a:xfrm flipV="1">
            <a:off x="550846" y="6360709"/>
            <a:ext cx="9655826" cy="3271928"/>
          </a:xfrm>
          <a:prstGeom prst="wedgeEllipseCallout">
            <a:avLst>
              <a:gd name="adj1" fmla="val -6173"/>
              <a:gd name="adj2" fmla="val 73849"/>
            </a:avLst>
          </a:prstGeom>
          <a:solidFill>
            <a:schemeClr val="accent6">
              <a:lumMod val="20000"/>
              <a:lumOff val="80000"/>
            </a:schemeClr>
          </a:solidFill>
          <a:ln w="19050" algn="ctr">
            <a:solidFill>
              <a:srgbClr val="7030A0"/>
            </a:solidFill>
            <a:round/>
            <a:headEnd/>
            <a:tailEnd/>
          </a:ln>
          <a:extLst/>
        </p:spPr>
        <p:txBody>
          <a:bodyPr/>
          <a:lstStyle/>
          <a:p>
            <a:endParaRPr lang="ja-JP" altLang="en-US" sz="2600">
              <a:ea typeface="ＭＳ Ｐゴシック" pitchFamily="50" charset="-128"/>
            </a:endParaRPr>
          </a:p>
        </p:txBody>
      </p:sp>
      <p:sp>
        <p:nvSpPr>
          <p:cNvPr id="7181" name="テキスト ボックス 13"/>
          <p:cNvSpPr txBox="1">
            <a:spLocks noChangeArrowheads="1"/>
          </p:cNvSpPr>
          <p:nvPr/>
        </p:nvSpPr>
        <p:spPr bwMode="auto">
          <a:xfrm>
            <a:off x="2067877" y="6796344"/>
            <a:ext cx="11075458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9000"/>
              </a:lnSpc>
            </a:pPr>
            <a:r>
              <a:rPr lang="ja-JP" altLang="en-US" sz="88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犬も あるけば　</a:t>
            </a:r>
            <a:endParaRPr lang="ja-JP" altLang="en-US" sz="88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eaLnBrk="1" hangingPunct="1">
              <a:lnSpc>
                <a:spcPts val="9000"/>
              </a:lnSpc>
            </a:pPr>
            <a:r>
              <a:rPr lang="ja-JP" altLang="en-US" sz="8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ぼう</a:t>
            </a:r>
            <a:r>
              <a:rPr lang="ja-JP" altLang="en-US" sz="88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に  あたる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7" r="44222" b="43270"/>
          <a:stretch/>
        </p:blipFill>
        <p:spPr>
          <a:xfrm rot="5400000">
            <a:off x="516056" y="-151225"/>
            <a:ext cx="4014141" cy="4450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0884551" y="7237651"/>
            <a:ext cx="12272433" cy="246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50000"/>
              </a:spcBef>
            </a:pPr>
            <a:r>
              <a:rPr lang="ja-JP" altLang="en-US" sz="52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en-US" altLang="ja-JP" sz="4044" dirty="0">
                <a:solidFill>
                  <a:srgbClr val="FF0066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※</a:t>
            </a:r>
            <a:r>
              <a:rPr lang="ja-JP" altLang="en-US" sz="4044" dirty="0">
                <a:solidFill>
                  <a:srgbClr val="FF0066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昔は、「でしゃばるとよくない</a:t>
            </a:r>
            <a:r>
              <a:rPr lang="ja-JP" altLang="en-US" sz="4044" dirty="0" smtClean="0">
                <a:solidFill>
                  <a:srgbClr val="FF0066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」</a:t>
            </a:r>
          </a:p>
          <a:p>
            <a:pPr eaLnBrk="1" hangingPunct="1">
              <a:lnSpc>
                <a:spcPts val="2800"/>
              </a:lnSpc>
              <a:spcBef>
                <a:spcPct val="50000"/>
              </a:spcBef>
            </a:pPr>
            <a:r>
              <a:rPr lang="ja-JP" altLang="en-US" sz="4044" dirty="0">
                <a:solidFill>
                  <a:srgbClr val="FF0066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</a:t>
            </a:r>
            <a:r>
              <a:rPr lang="ja-JP" altLang="en-US" sz="4044" dirty="0" smtClean="0">
                <a:solidFill>
                  <a:srgbClr val="FF0066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 という意味</a:t>
            </a:r>
            <a:r>
              <a:rPr lang="ja-JP" altLang="en-US" sz="4044" dirty="0">
                <a:solidFill>
                  <a:srgbClr val="FF0066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でした</a:t>
            </a:r>
            <a:r>
              <a:rPr lang="ja-JP" altLang="en-US" sz="4044" dirty="0" smtClean="0">
                <a:solidFill>
                  <a:srgbClr val="FF0066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が、今では</a:t>
            </a:r>
          </a:p>
          <a:p>
            <a:pPr eaLnBrk="1" hangingPunct="1">
              <a:lnSpc>
                <a:spcPts val="2800"/>
              </a:lnSpc>
              <a:spcBef>
                <a:spcPct val="50000"/>
              </a:spcBef>
            </a:pPr>
            <a:r>
              <a:rPr lang="ja-JP" altLang="en-US" sz="4044" dirty="0" smtClean="0">
                <a:solidFill>
                  <a:srgbClr val="FF0066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　 よい</a:t>
            </a:r>
            <a:r>
              <a:rPr lang="ja-JP" altLang="en-US" sz="4044" dirty="0">
                <a:solidFill>
                  <a:srgbClr val="FF0066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意味</a:t>
            </a:r>
            <a:r>
              <a:rPr lang="ja-JP" altLang="en-US" sz="4044" dirty="0" smtClean="0">
                <a:solidFill>
                  <a:srgbClr val="FF0066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に使われることが</a:t>
            </a:r>
            <a:endParaRPr lang="en-US" altLang="ja-JP" sz="4044" dirty="0" smtClean="0">
              <a:solidFill>
                <a:srgbClr val="FF0066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eaLnBrk="1" hangingPunct="1">
              <a:lnSpc>
                <a:spcPts val="2800"/>
              </a:lnSpc>
              <a:spcBef>
                <a:spcPct val="50000"/>
              </a:spcBef>
            </a:pPr>
            <a:r>
              <a:rPr lang="en-US" altLang="ja-JP" sz="4044" dirty="0">
                <a:solidFill>
                  <a:srgbClr val="FF0066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en-US" altLang="ja-JP" sz="4044" dirty="0" smtClean="0">
                <a:solidFill>
                  <a:srgbClr val="FF0066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   </a:t>
            </a:r>
            <a:r>
              <a:rPr lang="ja-JP" altLang="en-US" sz="4044" dirty="0" smtClean="0">
                <a:solidFill>
                  <a:srgbClr val="FF0066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多いです。</a:t>
            </a:r>
            <a:endParaRPr lang="ja-JP" altLang="en-US" sz="4044" dirty="0">
              <a:solidFill>
                <a:srgbClr val="FF0066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315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7180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テキスト ボックス 13"/>
          <p:cNvSpPr txBox="1">
            <a:spLocks noChangeArrowheads="1"/>
          </p:cNvSpPr>
          <p:nvPr/>
        </p:nvSpPr>
        <p:spPr bwMode="auto">
          <a:xfrm>
            <a:off x="994644" y="-49288"/>
            <a:ext cx="121693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ja-JP" altLang="en-US" sz="72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犬も あるけば   ぼうに  あたる</a:t>
            </a:r>
          </a:p>
        </p:txBody>
      </p:sp>
      <p:sp>
        <p:nvSpPr>
          <p:cNvPr id="10" name="角丸四角形 9"/>
          <p:cNvSpPr/>
          <p:nvPr/>
        </p:nvSpPr>
        <p:spPr bwMode="auto">
          <a:xfrm>
            <a:off x="505615" y="6143779"/>
            <a:ext cx="7694912" cy="3471441"/>
          </a:xfrm>
          <a:prstGeom prst="roundRect">
            <a:avLst>
              <a:gd name="adj" fmla="val 3672"/>
            </a:avLst>
          </a:prstGeom>
          <a:noFill/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2080" tIns="66040" rIns="132080" bIns="66040" numCol="1" rtlCol="0" anchor="t" anchorCtr="0" compatLnSpc="1">
            <a:prstTxWarp prst="textNoShape">
              <a:avLst/>
            </a:prstTxWarp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z="3467">
              <a:latin typeface="Times New Roman" pitchFamily="18" charset="0"/>
            </a:endParaRPr>
          </a:p>
        </p:txBody>
      </p:sp>
      <p:cxnSp>
        <p:nvCxnSpPr>
          <p:cNvPr id="18" name="直線コネクタ 17"/>
          <p:cNvCxnSpPr/>
          <p:nvPr/>
        </p:nvCxnSpPr>
        <p:spPr bwMode="auto">
          <a:xfrm>
            <a:off x="700252" y="7026095"/>
            <a:ext cx="70458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線コネクタ 19"/>
          <p:cNvCxnSpPr/>
          <p:nvPr/>
        </p:nvCxnSpPr>
        <p:spPr bwMode="auto">
          <a:xfrm>
            <a:off x="700252" y="7786857"/>
            <a:ext cx="70458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線コネクタ 20"/>
          <p:cNvCxnSpPr/>
          <p:nvPr/>
        </p:nvCxnSpPr>
        <p:spPr bwMode="auto">
          <a:xfrm>
            <a:off x="700252" y="8546598"/>
            <a:ext cx="70458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線コネクタ 21"/>
          <p:cNvCxnSpPr/>
          <p:nvPr/>
        </p:nvCxnSpPr>
        <p:spPr bwMode="auto">
          <a:xfrm>
            <a:off x="687769" y="9350042"/>
            <a:ext cx="70458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テキスト ボックス 13"/>
          <p:cNvSpPr txBox="1">
            <a:spLocks noChangeArrowheads="1"/>
          </p:cNvSpPr>
          <p:nvPr/>
        </p:nvSpPr>
        <p:spPr bwMode="auto">
          <a:xfrm>
            <a:off x="836772" y="8546598"/>
            <a:ext cx="12169352" cy="71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ja-JP" altLang="en-US" sz="4044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犬もあるけば  ぼうに  あたるだよ。</a:t>
            </a:r>
          </a:p>
        </p:txBody>
      </p:sp>
      <p:sp>
        <p:nvSpPr>
          <p:cNvPr id="25" name="円形吹き出し 24"/>
          <p:cNvSpPr/>
          <p:nvPr/>
        </p:nvSpPr>
        <p:spPr bwMode="auto">
          <a:xfrm rot="5400000">
            <a:off x="13059645" y="5462342"/>
            <a:ext cx="4038704" cy="4637971"/>
          </a:xfrm>
          <a:prstGeom prst="wedgeEllipseCallout">
            <a:avLst>
              <a:gd name="adj1" fmla="val -12437"/>
              <a:gd name="adj2" fmla="val 72505"/>
            </a:avLst>
          </a:prstGeom>
          <a:noFill/>
          <a:ln w="28575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2080" tIns="66040" rIns="132080" bIns="66040" numCol="1" rtlCol="0" anchor="t" anchorCtr="0" compatLnSpc="1">
            <a:prstTxWarp prst="textNoShape">
              <a:avLst/>
            </a:prstTxWarp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z="3467">
              <a:latin typeface="Times New Roman" pitchFamily="18" charset="0"/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3" r="44222" b="40012"/>
          <a:stretch/>
        </p:blipFill>
        <p:spPr>
          <a:xfrm rot="5400000">
            <a:off x="1071194" y="674223"/>
            <a:ext cx="4657857" cy="5789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244" y="5499251"/>
            <a:ext cx="3846767" cy="411596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27" r="59087"/>
          <a:stretch/>
        </p:blipFill>
        <p:spPr>
          <a:xfrm rot="19703928">
            <a:off x="9235160" y="2400832"/>
            <a:ext cx="2331585" cy="2827835"/>
          </a:xfrm>
          <a:prstGeom prst="rect">
            <a:avLst/>
          </a:prstGeom>
        </p:spPr>
      </p:pic>
      <p:sp>
        <p:nvSpPr>
          <p:cNvPr id="4" name="爆発 1 3"/>
          <p:cNvSpPr/>
          <p:nvPr/>
        </p:nvSpPr>
        <p:spPr bwMode="auto">
          <a:xfrm>
            <a:off x="11613381" y="0"/>
            <a:ext cx="5626107" cy="5317824"/>
          </a:xfrm>
          <a:prstGeom prst="irregularSeal1">
            <a:avLst/>
          </a:prstGeom>
          <a:noFill/>
          <a:ln w="5715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2080" tIns="66040" rIns="132080" bIns="66040" numCol="1" rtlCol="0" anchor="t" anchorCtr="0" compatLnSpc="1">
            <a:prstTxWarp prst="textNoShape">
              <a:avLst/>
            </a:prstTxWarp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z="3467">
              <a:latin typeface="Times New Roman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437142" y="1458420"/>
            <a:ext cx="2755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大きな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671772" y="2126258"/>
            <a:ext cx="4109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カブトムシを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163996" y="2813796"/>
            <a:ext cx="3617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見つけた！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006124" y="6343442"/>
            <a:ext cx="45587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kumimoji="1"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毎日、</a:t>
            </a:r>
            <a:endParaRPr kumimoji="1" lang="en-US" altLang="ja-JP" sz="4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6000"/>
              </a:lnSpc>
            </a:pPr>
            <a:r>
              <a:rPr kumimoji="1"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あちこちの山を</a:t>
            </a:r>
          </a:p>
          <a:p>
            <a:pPr>
              <a:lnSpc>
                <a:spcPts val="6000"/>
              </a:lnSpc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歩</a:t>
            </a:r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きまわったよ</a:t>
            </a: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  <a:endParaRPr kumimoji="1"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977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/>
      <p:bldP spid="25" grpId="0" animBg="1"/>
      <p:bldP spid="4" grpId="0" animBg="1"/>
      <p:bldP spid="8" grpId="0"/>
      <p:bldP spid="9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4957106" y="-8755"/>
            <a:ext cx="1227243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80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8000" dirty="0" smtClean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この人、どうなる？  うさぎ、</a:t>
            </a:r>
            <a:endParaRPr lang="ja-JP" altLang="en-US" sz="8000" dirty="0">
              <a:solidFill>
                <a:srgbClr val="009999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5112783" y="1291095"/>
            <a:ext cx="1227243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4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4800" dirty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（　</a:t>
            </a:r>
            <a:r>
              <a:rPr lang="ja-JP" altLang="en-US" sz="4800" dirty="0" smtClean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） 二ひき　つかまえたよ。</a:t>
            </a:r>
            <a:endParaRPr lang="ja-JP" altLang="en-US" sz="4800" dirty="0">
              <a:solidFill>
                <a:srgbClr val="7030A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112783" y="2255080"/>
            <a:ext cx="122724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8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4800" dirty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（　</a:t>
            </a:r>
            <a:r>
              <a:rPr lang="ja-JP" altLang="en-US" sz="4800" dirty="0" smtClean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） 一</a:t>
            </a:r>
            <a:r>
              <a:rPr lang="ja-JP" altLang="en-US" sz="4800" dirty="0" err="1" smtClean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ぴき</a:t>
            </a:r>
            <a:r>
              <a:rPr lang="ja-JP" altLang="en-US" sz="4800" dirty="0" smtClean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だけ　つかまえたよ。</a:t>
            </a:r>
            <a:endParaRPr lang="ja-JP" altLang="en-US" sz="4800" dirty="0">
              <a:solidFill>
                <a:srgbClr val="7030A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112783" y="3065997"/>
            <a:ext cx="1227243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4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4800" dirty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（　</a:t>
            </a:r>
            <a:r>
              <a:rPr lang="ja-JP" altLang="en-US" sz="4800" dirty="0" smtClean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） 二ひきとも　にげちゃったよ。</a:t>
            </a:r>
            <a:endParaRPr lang="ja-JP" altLang="en-US" sz="4800" dirty="0">
              <a:solidFill>
                <a:srgbClr val="7030A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378759" y="3115034"/>
            <a:ext cx="123366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200" dirty="0">
                <a:solidFill>
                  <a:srgbClr val="009999"/>
                </a:solidFill>
                <a:latin typeface="AR P丸ゴシック体E" pitchFamily="50" charset="-128"/>
                <a:ea typeface="AR P丸ゴシック体E" pitchFamily="50" charset="-128"/>
              </a:rPr>
              <a:t> </a:t>
            </a:r>
            <a:r>
              <a:rPr lang="ja-JP" altLang="en-US" sz="4000" b="1" dirty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○</a:t>
            </a:r>
            <a:endParaRPr lang="ja-JP" altLang="en-US" sz="48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0" y="4333352"/>
            <a:ext cx="77309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200" dirty="0">
                <a:solidFill>
                  <a:srgbClr val="009999"/>
                </a:solidFill>
                <a:latin typeface="AR P丸ゴシック体E" pitchFamily="50" charset="-128"/>
                <a:ea typeface="AR P丸ゴシック体E" pitchFamily="50" charset="-128"/>
              </a:rPr>
              <a:t> </a:t>
            </a:r>
            <a:r>
              <a:rPr lang="ja-JP" altLang="en-US" sz="60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どういう</a:t>
            </a:r>
            <a:r>
              <a:rPr lang="ja-JP" altLang="en-US" sz="6000" dirty="0" smtClean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こと？</a:t>
            </a:r>
            <a:endParaRPr lang="ja-JP" altLang="en-US" sz="6000" dirty="0"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180" name="円形吹き出し 12"/>
          <p:cNvSpPr>
            <a:spLocks noChangeArrowheads="1"/>
          </p:cNvSpPr>
          <p:nvPr/>
        </p:nvSpPr>
        <p:spPr bwMode="auto">
          <a:xfrm flipV="1">
            <a:off x="550846" y="6360709"/>
            <a:ext cx="9655826" cy="3271928"/>
          </a:xfrm>
          <a:prstGeom prst="wedgeEllipseCallout">
            <a:avLst>
              <a:gd name="adj1" fmla="val -6173"/>
              <a:gd name="adj2" fmla="val 73849"/>
            </a:avLst>
          </a:prstGeom>
          <a:solidFill>
            <a:schemeClr val="accent6">
              <a:lumMod val="20000"/>
              <a:lumOff val="80000"/>
            </a:schemeClr>
          </a:solidFill>
          <a:ln w="19050" algn="ctr">
            <a:solidFill>
              <a:srgbClr val="7030A0"/>
            </a:solidFill>
            <a:round/>
            <a:headEnd/>
            <a:tailEnd/>
          </a:ln>
          <a:extLst/>
        </p:spPr>
        <p:txBody>
          <a:bodyPr/>
          <a:lstStyle/>
          <a:p>
            <a:endParaRPr lang="ja-JP" altLang="en-US" sz="2600">
              <a:ea typeface="ＭＳ Ｐゴシック" pitchFamily="50" charset="-128"/>
            </a:endParaRPr>
          </a:p>
        </p:txBody>
      </p:sp>
      <p:sp>
        <p:nvSpPr>
          <p:cNvPr id="7181" name="テキスト ボックス 13"/>
          <p:cNvSpPr txBox="1">
            <a:spLocks noChangeArrowheads="1"/>
          </p:cNvSpPr>
          <p:nvPr/>
        </p:nvSpPr>
        <p:spPr bwMode="auto">
          <a:xfrm>
            <a:off x="1764610" y="6796344"/>
            <a:ext cx="11075458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9000"/>
              </a:lnSpc>
            </a:pPr>
            <a:r>
              <a:rPr lang="ja-JP" altLang="en-US" sz="8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二とを おうものは</a:t>
            </a:r>
          </a:p>
          <a:p>
            <a:pPr eaLnBrk="1" hangingPunct="1">
              <a:lnSpc>
                <a:spcPts val="9000"/>
              </a:lnSpc>
            </a:pPr>
            <a:r>
              <a:rPr lang="ja-JP" altLang="en-US" sz="8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一とをも えず</a:t>
            </a:r>
            <a:endParaRPr lang="ja-JP" altLang="en-US" sz="88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8" t="1781" r="12373" b="18344"/>
          <a:stretch>
            <a:fillRect/>
          </a:stretch>
        </p:blipFill>
        <p:spPr bwMode="auto">
          <a:xfrm>
            <a:off x="148309" y="84169"/>
            <a:ext cx="5097462" cy="3923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568452" y="4585807"/>
            <a:ext cx="12272433" cy="418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5000"/>
              </a:lnSpc>
              <a:spcBef>
                <a:spcPct val="50000"/>
              </a:spcBef>
            </a:pPr>
            <a:r>
              <a:rPr lang="ja-JP" altLang="en-US" sz="52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66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</a:t>
            </a:r>
            <a:r>
              <a:rPr lang="ja-JP" altLang="en-US" sz="6600" dirty="0" smtClean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よくばって一度に二つのことを</a:t>
            </a:r>
          </a:p>
          <a:p>
            <a:pPr eaLnBrk="1" hangingPunct="1">
              <a:lnSpc>
                <a:spcPts val="5000"/>
              </a:lnSpc>
              <a:spcBef>
                <a:spcPct val="50000"/>
              </a:spcBef>
            </a:pPr>
            <a:r>
              <a:rPr lang="ja-JP" altLang="en-US" sz="6600" dirty="0" smtClean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　　　　　　　　　しようとすると、</a:t>
            </a:r>
          </a:p>
          <a:p>
            <a:pPr eaLnBrk="1" hangingPunct="1">
              <a:lnSpc>
                <a:spcPts val="5000"/>
              </a:lnSpc>
              <a:spcBef>
                <a:spcPct val="50000"/>
              </a:spcBef>
            </a:pPr>
            <a:r>
              <a:rPr lang="ja-JP" altLang="en-US" sz="6600" dirty="0" smtClean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　　　　　　　　　どちらも</a:t>
            </a:r>
          </a:p>
          <a:p>
            <a:pPr eaLnBrk="1" hangingPunct="1">
              <a:lnSpc>
                <a:spcPts val="5000"/>
              </a:lnSpc>
              <a:spcBef>
                <a:spcPct val="50000"/>
              </a:spcBef>
            </a:pPr>
            <a:r>
              <a:rPr lang="ja-JP" altLang="en-US" sz="66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</a:t>
            </a:r>
            <a:r>
              <a:rPr lang="ja-JP" altLang="en-US" sz="6600" dirty="0" smtClean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　　　　　　　　うまくいかないよ。</a:t>
            </a:r>
            <a:endParaRPr lang="ja-JP" altLang="en-US" sz="6600" dirty="0">
              <a:solidFill>
                <a:srgbClr val="009999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394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7180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テキスト ボックス 13"/>
          <p:cNvSpPr txBox="1">
            <a:spLocks noChangeArrowheads="1"/>
          </p:cNvSpPr>
          <p:nvPr/>
        </p:nvSpPr>
        <p:spPr bwMode="auto">
          <a:xfrm>
            <a:off x="505615" y="-86928"/>
            <a:ext cx="121693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ja-JP" altLang="en-US" sz="72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二とを おうものは　一とをも えず</a:t>
            </a:r>
            <a:endParaRPr lang="ja-JP" altLang="en-US" sz="72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0" name="角丸四角形 9"/>
          <p:cNvSpPr/>
          <p:nvPr/>
        </p:nvSpPr>
        <p:spPr bwMode="auto">
          <a:xfrm>
            <a:off x="505615" y="6143779"/>
            <a:ext cx="7694912" cy="3471441"/>
          </a:xfrm>
          <a:prstGeom prst="roundRect">
            <a:avLst>
              <a:gd name="adj" fmla="val 3672"/>
            </a:avLst>
          </a:prstGeom>
          <a:noFill/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2080" tIns="66040" rIns="132080" bIns="66040" numCol="1" rtlCol="0" anchor="t" anchorCtr="0" compatLnSpc="1">
            <a:prstTxWarp prst="textNoShape">
              <a:avLst/>
            </a:prstTxWarp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z="3467">
              <a:latin typeface="Times New Roman" pitchFamily="18" charset="0"/>
            </a:endParaRPr>
          </a:p>
        </p:txBody>
      </p:sp>
      <p:cxnSp>
        <p:nvCxnSpPr>
          <p:cNvPr id="18" name="直線コネクタ 17"/>
          <p:cNvCxnSpPr/>
          <p:nvPr/>
        </p:nvCxnSpPr>
        <p:spPr bwMode="auto">
          <a:xfrm>
            <a:off x="700252" y="7026095"/>
            <a:ext cx="70458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線コネクタ 19"/>
          <p:cNvCxnSpPr/>
          <p:nvPr/>
        </p:nvCxnSpPr>
        <p:spPr bwMode="auto">
          <a:xfrm>
            <a:off x="700252" y="7786857"/>
            <a:ext cx="70458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線コネクタ 20"/>
          <p:cNvCxnSpPr/>
          <p:nvPr/>
        </p:nvCxnSpPr>
        <p:spPr bwMode="auto">
          <a:xfrm>
            <a:off x="700252" y="8546598"/>
            <a:ext cx="70458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線コネクタ 21"/>
          <p:cNvCxnSpPr/>
          <p:nvPr/>
        </p:nvCxnSpPr>
        <p:spPr bwMode="auto">
          <a:xfrm>
            <a:off x="687769" y="9350042"/>
            <a:ext cx="70458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テキスト ボックス 13"/>
          <p:cNvSpPr txBox="1">
            <a:spLocks noChangeArrowheads="1"/>
          </p:cNvSpPr>
          <p:nvPr/>
        </p:nvSpPr>
        <p:spPr bwMode="auto">
          <a:xfrm>
            <a:off x="836772" y="8546598"/>
            <a:ext cx="12169352" cy="71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ja-JP" altLang="en-US" sz="4044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二とをおうものは一とをもえず</a:t>
            </a:r>
            <a:r>
              <a:rPr lang="ja-JP" altLang="en-US" sz="4044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だよ</a:t>
            </a:r>
            <a:r>
              <a:rPr lang="ja-JP" altLang="en-US" sz="4044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。</a:t>
            </a:r>
            <a:endParaRPr lang="ja-JP" altLang="en-US" sz="4044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5" name="円形吹き出し 24"/>
          <p:cNvSpPr/>
          <p:nvPr/>
        </p:nvSpPr>
        <p:spPr bwMode="auto">
          <a:xfrm rot="5400000">
            <a:off x="13271800" y="4922944"/>
            <a:ext cx="4038704" cy="4637971"/>
          </a:xfrm>
          <a:prstGeom prst="wedgeEllipseCallout">
            <a:avLst>
              <a:gd name="adj1" fmla="val -12437"/>
              <a:gd name="adj2" fmla="val 72505"/>
            </a:avLst>
          </a:prstGeom>
          <a:noFill/>
          <a:ln w="28575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2080" tIns="66040" rIns="132080" bIns="66040" numCol="1" rtlCol="0" anchor="t" anchorCtr="0" compatLnSpc="1">
            <a:prstTxWarp prst="textNoShape">
              <a:avLst/>
            </a:prstTxWarp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z="3467">
              <a:latin typeface="Times New Roman" pitchFamily="18" charset="0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130" y="4342309"/>
            <a:ext cx="2551036" cy="5485729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869" y="2054620"/>
            <a:ext cx="1716235" cy="1716235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305" y="1874155"/>
            <a:ext cx="1660621" cy="1660621"/>
          </a:xfrm>
          <a:prstGeom prst="rect">
            <a:avLst/>
          </a:prstGeom>
        </p:spPr>
      </p:pic>
      <p:sp>
        <p:nvSpPr>
          <p:cNvPr id="27" name="円形吹き出し 26"/>
          <p:cNvSpPr/>
          <p:nvPr/>
        </p:nvSpPr>
        <p:spPr bwMode="auto">
          <a:xfrm>
            <a:off x="12490465" y="1483169"/>
            <a:ext cx="2704300" cy="2527047"/>
          </a:xfrm>
          <a:prstGeom prst="wedgeEllipseCallout">
            <a:avLst>
              <a:gd name="adj1" fmla="val -50082"/>
              <a:gd name="adj2" fmla="val 65060"/>
            </a:avLst>
          </a:prstGeom>
          <a:noFill/>
          <a:ln w="28575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2080" tIns="66040" rIns="132080" bIns="66040" numCol="1" rtlCol="0" anchor="t" anchorCtr="0" compatLnSpc="1">
            <a:prstTxWarp prst="textNoShape">
              <a:avLst/>
            </a:prstTxWarp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z="3467">
              <a:latin typeface="Times New Roman" pitchFamily="18" charset="0"/>
            </a:endParaRPr>
          </a:p>
        </p:txBody>
      </p:sp>
      <p:sp>
        <p:nvSpPr>
          <p:cNvPr id="30" name="円形吹き出し 29"/>
          <p:cNvSpPr/>
          <p:nvPr/>
        </p:nvSpPr>
        <p:spPr bwMode="auto">
          <a:xfrm flipH="1">
            <a:off x="8982599" y="1649215"/>
            <a:ext cx="2553379" cy="2527047"/>
          </a:xfrm>
          <a:prstGeom prst="wedgeEllipseCallout">
            <a:avLst>
              <a:gd name="adj1" fmla="val -40008"/>
              <a:gd name="adj2" fmla="val 66618"/>
            </a:avLst>
          </a:prstGeom>
          <a:noFill/>
          <a:ln w="28575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2080" tIns="66040" rIns="132080" bIns="66040" numCol="1" rtlCol="0" anchor="t" anchorCtr="0" compatLnSpc="1">
            <a:prstTxWarp prst="textNoShape">
              <a:avLst/>
            </a:prstTxWarp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z="3467">
              <a:latin typeface="Times New Roman" pitchFamily="18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2913372" y="5530718"/>
            <a:ext cx="45587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kumimoji="1"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どちらも、</a:t>
            </a:r>
            <a:endParaRPr kumimoji="1" lang="en-US" altLang="ja-JP" sz="4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6000"/>
              </a:lnSpc>
            </a:pPr>
            <a:r>
              <a:rPr kumimoji="1"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一度にうまく</a:t>
            </a:r>
          </a:p>
          <a:p>
            <a:pPr>
              <a:lnSpc>
                <a:spcPts val="6000"/>
              </a:lnSpc>
            </a:pPr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なるように</a:t>
            </a:r>
          </a:p>
          <a:p>
            <a:pPr>
              <a:lnSpc>
                <a:spcPts val="6000"/>
              </a:lnSpc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するよ。</a:t>
            </a:r>
            <a:endParaRPr kumimoji="1"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8" t="1781" r="12373" b="18344"/>
          <a:stretch>
            <a:fillRect/>
          </a:stretch>
        </p:blipFill>
        <p:spPr bwMode="auto">
          <a:xfrm>
            <a:off x="226105" y="1185351"/>
            <a:ext cx="6203270" cy="477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93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/>
      <p:bldP spid="25" grpId="0" animBg="1"/>
      <p:bldP spid="27" grpId="0" animBg="1"/>
      <p:bldP spid="30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4828518" y="-135537"/>
            <a:ext cx="1227243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80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7200" dirty="0" smtClean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いそがなくちゃ！あっ、どうする？</a:t>
            </a:r>
            <a:endParaRPr lang="ja-JP" altLang="en-US" sz="7200" dirty="0">
              <a:solidFill>
                <a:srgbClr val="009999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5112783" y="1291095"/>
            <a:ext cx="1227243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4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4800" dirty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（　</a:t>
            </a:r>
            <a:r>
              <a:rPr lang="ja-JP" altLang="en-US" sz="4800" dirty="0" smtClean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） だいじょうぶ。勇気を出してわたろう。</a:t>
            </a:r>
            <a:endParaRPr lang="ja-JP" altLang="en-US" sz="4800" dirty="0">
              <a:solidFill>
                <a:srgbClr val="7030A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112783" y="2234043"/>
            <a:ext cx="122724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8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4800" dirty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（　</a:t>
            </a:r>
            <a:r>
              <a:rPr lang="ja-JP" altLang="en-US" sz="4800" dirty="0" smtClean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） あぶないから回り道をしよう。</a:t>
            </a:r>
            <a:endParaRPr lang="ja-JP" altLang="en-US" sz="4800" dirty="0">
              <a:solidFill>
                <a:srgbClr val="7030A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112783" y="3065997"/>
            <a:ext cx="1227243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4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4800" dirty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（　</a:t>
            </a:r>
            <a:r>
              <a:rPr lang="ja-JP" altLang="en-US" sz="4800" dirty="0" smtClean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） あきらめて ひきかえそう。</a:t>
            </a:r>
            <a:endParaRPr lang="ja-JP" altLang="en-US" sz="4800" dirty="0">
              <a:solidFill>
                <a:srgbClr val="7030A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378759" y="2160586"/>
            <a:ext cx="123366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200" dirty="0">
                <a:solidFill>
                  <a:srgbClr val="009999"/>
                </a:solidFill>
                <a:latin typeface="AR P丸ゴシック体E" pitchFamily="50" charset="-128"/>
                <a:ea typeface="AR P丸ゴシック体E" pitchFamily="50" charset="-128"/>
              </a:rPr>
              <a:t> </a:t>
            </a:r>
            <a:r>
              <a:rPr lang="ja-JP" altLang="en-US" sz="4000" b="1" dirty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○</a:t>
            </a:r>
            <a:endParaRPr lang="ja-JP" altLang="en-US" sz="48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0" y="4333352"/>
            <a:ext cx="77309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200" dirty="0">
                <a:solidFill>
                  <a:srgbClr val="009999"/>
                </a:solidFill>
                <a:latin typeface="AR P丸ゴシック体E" pitchFamily="50" charset="-128"/>
                <a:ea typeface="AR P丸ゴシック体E" pitchFamily="50" charset="-128"/>
              </a:rPr>
              <a:t> </a:t>
            </a:r>
            <a:r>
              <a:rPr lang="ja-JP" altLang="en-US" sz="60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どういう</a:t>
            </a:r>
            <a:r>
              <a:rPr lang="ja-JP" altLang="en-US" sz="6000" dirty="0" smtClean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こと？</a:t>
            </a:r>
            <a:endParaRPr lang="ja-JP" altLang="en-US" sz="6000" dirty="0"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180" name="円形吹き出し 12"/>
          <p:cNvSpPr>
            <a:spLocks noChangeArrowheads="1"/>
          </p:cNvSpPr>
          <p:nvPr/>
        </p:nvSpPr>
        <p:spPr bwMode="auto">
          <a:xfrm flipV="1">
            <a:off x="550846" y="6360709"/>
            <a:ext cx="9655826" cy="3271928"/>
          </a:xfrm>
          <a:prstGeom prst="wedgeEllipseCallout">
            <a:avLst>
              <a:gd name="adj1" fmla="val -6173"/>
              <a:gd name="adj2" fmla="val 73849"/>
            </a:avLst>
          </a:prstGeom>
          <a:solidFill>
            <a:schemeClr val="accent6">
              <a:lumMod val="20000"/>
              <a:lumOff val="80000"/>
            </a:schemeClr>
          </a:solidFill>
          <a:ln w="19050" algn="ctr">
            <a:solidFill>
              <a:srgbClr val="7030A0"/>
            </a:solidFill>
            <a:round/>
            <a:headEnd/>
            <a:tailEnd/>
          </a:ln>
          <a:extLst/>
        </p:spPr>
        <p:txBody>
          <a:bodyPr/>
          <a:lstStyle/>
          <a:p>
            <a:endParaRPr lang="ja-JP" altLang="en-US" sz="2600">
              <a:ea typeface="ＭＳ Ｐゴシック" pitchFamily="50" charset="-128"/>
            </a:endParaRPr>
          </a:p>
        </p:txBody>
      </p:sp>
      <p:sp>
        <p:nvSpPr>
          <p:cNvPr id="7181" name="テキスト ボックス 13"/>
          <p:cNvSpPr txBox="1">
            <a:spLocks noChangeArrowheads="1"/>
          </p:cNvSpPr>
          <p:nvPr/>
        </p:nvSpPr>
        <p:spPr bwMode="auto">
          <a:xfrm>
            <a:off x="1878910" y="6796344"/>
            <a:ext cx="11075458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9000"/>
              </a:lnSpc>
            </a:pPr>
            <a:r>
              <a:rPr lang="ja-JP" altLang="en-US" sz="8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いそがば</a:t>
            </a:r>
          </a:p>
          <a:p>
            <a:pPr eaLnBrk="1" hangingPunct="1">
              <a:lnSpc>
                <a:spcPts val="9000"/>
              </a:lnSpc>
            </a:pPr>
            <a:r>
              <a:rPr lang="ja-JP" altLang="en-US" sz="8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　　　　まわれ</a:t>
            </a:r>
            <a:endParaRPr lang="ja-JP" altLang="en-US" sz="88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568452" y="4585807"/>
            <a:ext cx="12272433" cy="418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5000"/>
              </a:lnSpc>
              <a:spcBef>
                <a:spcPct val="50000"/>
              </a:spcBef>
            </a:pPr>
            <a:r>
              <a:rPr lang="ja-JP" altLang="en-US" sz="52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66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　</a:t>
            </a:r>
            <a:r>
              <a:rPr lang="ja-JP" altLang="en-US" sz="6600" dirty="0" smtClean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　何事も、急ぐときほど</a:t>
            </a:r>
          </a:p>
          <a:p>
            <a:pPr eaLnBrk="1" hangingPunct="1">
              <a:lnSpc>
                <a:spcPts val="5000"/>
              </a:lnSpc>
              <a:spcBef>
                <a:spcPct val="50000"/>
              </a:spcBef>
            </a:pPr>
            <a:r>
              <a:rPr lang="ja-JP" altLang="en-US" sz="6600" dirty="0" smtClean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　　　　　　　　　落ち着いて</a:t>
            </a:r>
          </a:p>
          <a:p>
            <a:pPr eaLnBrk="1" hangingPunct="1">
              <a:lnSpc>
                <a:spcPts val="5000"/>
              </a:lnSpc>
              <a:spcBef>
                <a:spcPct val="50000"/>
              </a:spcBef>
            </a:pPr>
            <a:r>
              <a:rPr lang="ja-JP" altLang="en-US" sz="6600" dirty="0" smtClean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　　　　　　　　　安全な</a:t>
            </a:r>
            <a:r>
              <a:rPr lang="ja-JP" altLang="en-US" sz="66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方法</a:t>
            </a:r>
            <a:r>
              <a:rPr lang="ja-JP" altLang="en-US" sz="6600" dirty="0" smtClean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で</a:t>
            </a:r>
          </a:p>
          <a:p>
            <a:pPr eaLnBrk="1" hangingPunct="1">
              <a:lnSpc>
                <a:spcPts val="5000"/>
              </a:lnSpc>
              <a:spcBef>
                <a:spcPct val="50000"/>
              </a:spcBef>
            </a:pPr>
            <a:r>
              <a:rPr lang="ja-JP" altLang="en-US" sz="6600" dirty="0" smtClean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　　　　　　　　　　　やりましょう。</a:t>
            </a:r>
            <a:endParaRPr lang="ja-JP" altLang="en-US" sz="6600" dirty="0">
              <a:solidFill>
                <a:srgbClr val="009999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r="10148" b="39515"/>
          <a:stretch/>
        </p:blipFill>
        <p:spPr>
          <a:xfrm rot="5400000">
            <a:off x="622401" y="-319913"/>
            <a:ext cx="4033766" cy="4946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433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7180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テキスト ボックス 13"/>
          <p:cNvSpPr txBox="1">
            <a:spLocks noChangeArrowheads="1"/>
          </p:cNvSpPr>
          <p:nvPr/>
        </p:nvSpPr>
        <p:spPr bwMode="auto">
          <a:xfrm>
            <a:off x="505615" y="-86928"/>
            <a:ext cx="121693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ja-JP" altLang="en-US" sz="72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いそがば  まわれ</a:t>
            </a:r>
            <a:endParaRPr lang="ja-JP" altLang="en-US" sz="72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0" name="角丸四角形 9"/>
          <p:cNvSpPr/>
          <p:nvPr/>
        </p:nvSpPr>
        <p:spPr bwMode="auto">
          <a:xfrm>
            <a:off x="505615" y="6143779"/>
            <a:ext cx="7694912" cy="3471441"/>
          </a:xfrm>
          <a:prstGeom prst="roundRect">
            <a:avLst>
              <a:gd name="adj" fmla="val 3672"/>
            </a:avLst>
          </a:prstGeom>
          <a:noFill/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2080" tIns="66040" rIns="132080" bIns="66040" numCol="1" rtlCol="0" anchor="t" anchorCtr="0" compatLnSpc="1">
            <a:prstTxWarp prst="textNoShape">
              <a:avLst/>
            </a:prstTxWarp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z="3467">
              <a:latin typeface="Times New Roman" pitchFamily="18" charset="0"/>
            </a:endParaRPr>
          </a:p>
        </p:txBody>
      </p:sp>
      <p:cxnSp>
        <p:nvCxnSpPr>
          <p:cNvPr id="18" name="直線コネクタ 17"/>
          <p:cNvCxnSpPr/>
          <p:nvPr/>
        </p:nvCxnSpPr>
        <p:spPr bwMode="auto">
          <a:xfrm>
            <a:off x="700252" y="7026095"/>
            <a:ext cx="70458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線コネクタ 19"/>
          <p:cNvCxnSpPr/>
          <p:nvPr/>
        </p:nvCxnSpPr>
        <p:spPr bwMode="auto">
          <a:xfrm>
            <a:off x="700252" y="7786857"/>
            <a:ext cx="70458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線コネクタ 20"/>
          <p:cNvCxnSpPr/>
          <p:nvPr/>
        </p:nvCxnSpPr>
        <p:spPr bwMode="auto">
          <a:xfrm>
            <a:off x="700252" y="8546598"/>
            <a:ext cx="70458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線コネクタ 21"/>
          <p:cNvCxnSpPr/>
          <p:nvPr/>
        </p:nvCxnSpPr>
        <p:spPr bwMode="auto">
          <a:xfrm>
            <a:off x="687769" y="9350042"/>
            <a:ext cx="70458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テキスト ボックス 13"/>
          <p:cNvSpPr txBox="1">
            <a:spLocks noChangeArrowheads="1"/>
          </p:cNvSpPr>
          <p:nvPr/>
        </p:nvSpPr>
        <p:spPr bwMode="auto">
          <a:xfrm>
            <a:off x="836772" y="8546598"/>
            <a:ext cx="12169352" cy="71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ja-JP" altLang="en-US" sz="4044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いそ</a:t>
            </a:r>
            <a:r>
              <a:rPr lang="ja-JP" altLang="en-US" sz="4044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がばまわりだよ。</a:t>
            </a:r>
            <a:endParaRPr lang="ja-JP" altLang="en-US" sz="4044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5" name="円形吹き出し 24"/>
          <p:cNvSpPr/>
          <p:nvPr/>
        </p:nvSpPr>
        <p:spPr bwMode="auto">
          <a:xfrm rot="5400000">
            <a:off x="12500440" y="4691206"/>
            <a:ext cx="4743181" cy="5104853"/>
          </a:xfrm>
          <a:prstGeom prst="wedgeEllipseCallout">
            <a:avLst>
              <a:gd name="adj1" fmla="val -12437"/>
              <a:gd name="adj2" fmla="val 72505"/>
            </a:avLst>
          </a:prstGeom>
          <a:noFill/>
          <a:ln w="28575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2080" tIns="66040" rIns="132080" bIns="66040" numCol="1" rtlCol="0" anchor="t" anchorCtr="0" compatLnSpc="1">
            <a:prstTxWarp prst="textNoShape">
              <a:avLst/>
            </a:prstTxWarp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z="3467">
              <a:latin typeface="Times New Roman" pitchFamily="18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2991905" y="5056325"/>
            <a:ext cx="455879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kumimoji="1"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</a:t>
            </a:r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はやく</a:t>
            </a:r>
          </a:p>
          <a:p>
            <a:pPr>
              <a:lnSpc>
                <a:spcPts val="6000"/>
              </a:lnSpc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上級コースに</a:t>
            </a:r>
          </a:p>
          <a:p>
            <a:pPr>
              <a:lnSpc>
                <a:spcPts val="6000"/>
              </a:lnSpc>
            </a:pPr>
            <a:r>
              <a:rPr kumimoji="1"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行</a:t>
            </a:r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きたいけれど、</a:t>
            </a:r>
          </a:p>
          <a:p>
            <a:pPr>
              <a:lnSpc>
                <a:spcPts val="6000"/>
              </a:lnSpc>
            </a:pPr>
            <a:r>
              <a:rPr kumimoji="1" lang="ja-JP" altLang="en-US" sz="36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いそ</a:t>
            </a:r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がばまわれで</a:t>
            </a:r>
          </a:p>
          <a:p>
            <a:pPr>
              <a:lnSpc>
                <a:spcPts val="6000"/>
              </a:lnSpc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基本</a:t>
            </a: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から練習だ。</a:t>
            </a:r>
            <a:endParaRPr kumimoji="1" lang="ja-JP" altLang="en-US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160" y="4163934"/>
            <a:ext cx="3709444" cy="5006687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r="10148" b="39515"/>
          <a:stretch/>
        </p:blipFill>
        <p:spPr>
          <a:xfrm rot="5400000">
            <a:off x="920297" y="742679"/>
            <a:ext cx="4772140" cy="5852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470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/>
      <p:bldP spid="25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4340838" y="-122812"/>
            <a:ext cx="1227243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80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8000" dirty="0" smtClean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　石の上でじっとがまん</a:t>
            </a:r>
            <a:endParaRPr lang="ja-JP" altLang="en-US" sz="5400" spc="-150" dirty="0">
              <a:solidFill>
                <a:srgbClr val="009999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5112783" y="1291095"/>
            <a:ext cx="1227243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4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4800" dirty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（　</a:t>
            </a:r>
            <a:r>
              <a:rPr lang="ja-JP" altLang="en-US" sz="4800" dirty="0" smtClean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） 体に悪いから、やめた方がいいよ。</a:t>
            </a:r>
            <a:endParaRPr lang="ja-JP" altLang="en-US" sz="4800" dirty="0">
              <a:solidFill>
                <a:srgbClr val="7030A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174342" y="2249150"/>
            <a:ext cx="122724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8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4800" dirty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（　</a:t>
            </a:r>
            <a:r>
              <a:rPr lang="ja-JP" altLang="en-US" sz="4800" dirty="0" smtClean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） そんなことをしても意味がないよ。</a:t>
            </a:r>
            <a:endParaRPr lang="ja-JP" altLang="en-US" sz="4800" dirty="0">
              <a:solidFill>
                <a:srgbClr val="7030A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112783" y="3065997"/>
            <a:ext cx="1227243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4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4800" dirty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（　</a:t>
            </a:r>
            <a:r>
              <a:rPr lang="ja-JP" altLang="en-US" sz="4800" dirty="0" smtClean="0">
                <a:solidFill>
                  <a:srgbClr val="7030A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） あきらめないでがんばろう。</a:t>
            </a:r>
            <a:endParaRPr lang="ja-JP" altLang="en-US" sz="4800" dirty="0">
              <a:solidFill>
                <a:srgbClr val="7030A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378759" y="3080147"/>
            <a:ext cx="123366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200" dirty="0">
                <a:solidFill>
                  <a:srgbClr val="009999"/>
                </a:solidFill>
                <a:latin typeface="AR P丸ゴシック体E" pitchFamily="50" charset="-128"/>
                <a:ea typeface="AR P丸ゴシック体E" pitchFamily="50" charset="-128"/>
              </a:rPr>
              <a:t> </a:t>
            </a:r>
            <a:r>
              <a:rPr lang="ja-JP" altLang="en-US" sz="4000" b="1" dirty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○</a:t>
            </a:r>
            <a:endParaRPr lang="ja-JP" altLang="en-US" sz="48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0" y="4333352"/>
            <a:ext cx="77309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200" dirty="0">
                <a:solidFill>
                  <a:srgbClr val="009999"/>
                </a:solidFill>
                <a:latin typeface="AR P丸ゴシック体E" pitchFamily="50" charset="-128"/>
                <a:ea typeface="AR P丸ゴシック体E" pitchFamily="50" charset="-128"/>
              </a:rPr>
              <a:t> </a:t>
            </a:r>
            <a:r>
              <a:rPr lang="ja-JP" altLang="en-US" sz="60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どういう</a:t>
            </a:r>
            <a:r>
              <a:rPr lang="ja-JP" altLang="en-US" sz="6000" dirty="0" smtClean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こと？</a:t>
            </a:r>
            <a:endParaRPr lang="ja-JP" altLang="en-US" sz="6000" dirty="0"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180" name="円形吹き出し 12"/>
          <p:cNvSpPr>
            <a:spLocks noChangeArrowheads="1"/>
          </p:cNvSpPr>
          <p:nvPr/>
        </p:nvSpPr>
        <p:spPr bwMode="auto">
          <a:xfrm flipV="1">
            <a:off x="550846" y="6360709"/>
            <a:ext cx="8293117" cy="3271928"/>
          </a:xfrm>
          <a:prstGeom prst="wedgeEllipseCallout">
            <a:avLst>
              <a:gd name="adj1" fmla="val -6173"/>
              <a:gd name="adj2" fmla="val 73849"/>
            </a:avLst>
          </a:prstGeom>
          <a:solidFill>
            <a:schemeClr val="accent6">
              <a:lumMod val="20000"/>
              <a:lumOff val="80000"/>
            </a:schemeClr>
          </a:solidFill>
          <a:ln w="19050" algn="ctr">
            <a:solidFill>
              <a:srgbClr val="7030A0"/>
            </a:solidFill>
            <a:round/>
            <a:headEnd/>
            <a:tailEnd/>
          </a:ln>
          <a:extLst/>
        </p:spPr>
        <p:txBody>
          <a:bodyPr/>
          <a:lstStyle/>
          <a:p>
            <a:endParaRPr lang="ja-JP" altLang="en-US" sz="2600">
              <a:ea typeface="ＭＳ Ｐゴシック" pitchFamily="50" charset="-128"/>
            </a:endParaRPr>
          </a:p>
        </p:txBody>
      </p:sp>
      <p:sp>
        <p:nvSpPr>
          <p:cNvPr id="7181" name="テキスト ボックス 13"/>
          <p:cNvSpPr txBox="1">
            <a:spLocks noChangeArrowheads="1"/>
          </p:cNvSpPr>
          <p:nvPr/>
        </p:nvSpPr>
        <p:spPr bwMode="auto">
          <a:xfrm>
            <a:off x="1745223" y="6796344"/>
            <a:ext cx="11075458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9000"/>
              </a:lnSpc>
            </a:pPr>
            <a:r>
              <a:rPr lang="ja-JP" altLang="en-US" sz="8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石の上にも</a:t>
            </a:r>
          </a:p>
          <a:p>
            <a:pPr eaLnBrk="1" hangingPunct="1">
              <a:lnSpc>
                <a:spcPts val="9000"/>
              </a:lnSpc>
            </a:pPr>
            <a:r>
              <a:rPr lang="ja-JP" altLang="en-US" sz="8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　　　   三年</a:t>
            </a:r>
            <a:endParaRPr lang="ja-JP" altLang="en-US" sz="88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282952" y="4736791"/>
            <a:ext cx="12272433" cy="431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ct val="50000"/>
              </a:spcBef>
            </a:pPr>
            <a:r>
              <a:rPr lang="ja-JP" altLang="en-US" sz="5400" dirty="0" smtClean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つめたい石でも、その上に三年も</a:t>
            </a:r>
          </a:p>
          <a:p>
            <a:pPr eaLnBrk="1" hangingPunct="1">
              <a:lnSpc>
                <a:spcPts val="4000"/>
              </a:lnSpc>
              <a:spcBef>
                <a:spcPct val="50000"/>
              </a:spcBef>
            </a:pPr>
            <a:r>
              <a:rPr lang="ja-JP" altLang="en-US" sz="5400" dirty="0" smtClean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すわっていると石はあたたまってくる。</a:t>
            </a:r>
          </a:p>
          <a:p>
            <a:pPr eaLnBrk="1" hangingPunct="1">
              <a:lnSpc>
                <a:spcPts val="4000"/>
              </a:lnSpc>
              <a:spcBef>
                <a:spcPct val="50000"/>
              </a:spcBef>
            </a:pPr>
            <a:r>
              <a:rPr lang="ja-JP" altLang="en-US" sz="54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</a:t>
            </a:r>
            <a:r>
              <a:rPr lang="ja-JP" altLang="en-US" sz="5400" dirty="0" smtClean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　この世はつらくて苦しいことが</a:t>
            </a:r>
          </a:p>
          <a:p>
            <a:pPr eaLnBrk="1" hangingPunct="1">
              <a:lnSpc>
                <a:spcPts val="4000"/>
              </a:lnSpc>
              <a:spcBef>
                <a:spcPct val="50000"/>
              </a:spcBef>
            </a:pPr>
            <a:r>
              <a:rPr lang="ja-JP" altLang="en-US" sz="5400" dirty="0" smtClean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　　　たくさんあるが、何事も根気と</a:t>
            </a:r>
          </a:p>
          <a:p>
            <a:pPr eaLnBrk="1" hangingPunct="1">
              <a:lnSpc>
                <a:spcPts val="4000"/>
              </a:lnSpc>
              <a:spcBef>
                <a:spcPct val="50000"/>
              </a:spcBef>
            </a:pPr>
            <a:r>
              <a:rPr lang="ja-JP" altLang="en-US" sz="5400" dirty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</a:t>
            </a:r>
            <a:r>
              <a:rPr lang="ja-JP" altLang="en-US" sz="5400" dirty="0" smtClean="0">
                <a:solidFill>
                  <a:srgbClr val="009999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　　しんぼうが大切ですよ。</a:t>
            </a:r>
            <a:endParaRPr lang="ja-JP" altLang="en-US" sz="5400" dirty="0">
              <a:solidFill>
                <a:srgbClr val="009999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t="10370" r="13507" b="40741"/>
          <a:stretch/>
        </p:blipFill>
        <p:spPr>
          <a:xfrm rot="5400000">
            <a:off x="961644" y="-545229"/>
            <a:ext cx="3705578" cy="4842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938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7180" grpId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d4f9b31d682bfdd8b96937de762fdb7cdeb5bc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</TotalTime>
  <Words>341</Words>
  <Application>Microsoft Office PowerPoint</Application>
  <PresentationFormat>ユーザー設定</PresentationFormat>
  <Paragraphs>123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6" baseType="lpstr">
      <vt:lpstr>AR Pゴシック体S</vt:lpstr>
      <vt:lpstr>AR P丸ゴシック体E</vt:lpstr>
      <vt:lpstr>Eras Bold ITC</vt:lpstr>
      <vt:lpstr>HGP教科書体</vt:lpstr>
      <vt:lpstr>HGP創英角ﾎﾟｯﾌﾟ体</vt:lpstr>
      <vt:lpstr>HG丸ｺﾞｼｯｸM-PRO</vt:lpstr>
      <vt:lpstr>ＭＳ Ｐゴシック</vt:lpstr>
      <vt:lpstr>Arial</vt:lpstr>
      <vt:lpstr>Calibri</vt:lpstr>
      <vt:lpstr>Calibri Light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稲葉通太</dc:creator>
  <cp:lastModifiedBy>稲葉通太</cp:lastModifiedBy>
  <cp:revision>116</cp:revision>
  <cp:lastPrinted>2014-09-25T06:35:32Z</cp:lastPrinted>
  <dcterms:created xsi:type="dcterms:W3CDTF">2014-07-20T08:05:01Z</dcterms:created>
  <dcterms:modified xsi:type="dcterms:W3CDTF">2016-02-23T11:11:34Z</dcterms:modified>
</cp:coreProperties>
</file>