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9" r:id="rId1"/>
  </p:sldMasterIdLst>
  <p:notesMasterIdLst>
    <p:notesMasterId r:id="rId14"/>
  </p:notesMasterIdLst>
  <p:sldIdLst>
    <p:sldId id="267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</p:sldIdLst>
  <p:sldSz cx="17610138" cy="9906000"/>
  <p:notesSz cx="6797675" cy="9926638"/>
  <p:custDataLst>
    <p:tags r:id="rId15"/>
  </p:custData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336699"/>
    <a:srgbClr val="993366"/>
    <a:srgbClr val="008080"/>
    <a:srgbClr val="FF6699"/>
    <a:srgbClr val="FF3399"/>
    <a:srgbClr val="9933FF"/>
    <a:srgbClr val="0066FF"/>
    <a:srgbClr val="00FF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94660"/>
  </p:normalViewPr>
  <p:slideViewPr>
    <p:cSldViewPr snapToGrid="0">
      <p:cViewPr varScale="1">
        <p:scale>
          <a:sx n="84" d="100"/>
          <a:sy n="84" d="100"/>
        </p:scale>
        <p:origin x="2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59ED4-A57A-4DD7-9C5D-68E6BC71C0A8}" type="datetimeFigureOut">
              <a:rPr kumimoji="1" lang="ja-JP" altLang="en-US" smtClean="0"/>
              <a:t>2016/2/22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CC4D0-E3C0-47DA-B12C-27B213BF2C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9625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7A8D2F-2CEA-4188-A20E-ADE99FF62F66}" type="slidenum">
              <a:rPr lang="en-US" altLang="ja-JP"/>
              <a:pPr/>
              <a:t>3</a:t>
            </a:fld>
            <a:endParaRPr lang="en-US" altLang="ja-JP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" y="750888"/>
            <a:ext cx="6680200" cy="3757612"/>
          </a:xfrm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104092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7A8D2F-2CEA-4188-A20E-ADE99FF62F66}" type="slidenum">
              <a:rPr lang="en-US" altLang="ja-JP"/>
              <a:pPr/>
              <a:t>4</a:t>
            </a:fld>
            <a:endParaRPr lang="en-US" altLang="ja-JP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" y="750888"/>
            <a:ext cx="6680200" cy="3757612"/>
          </a:xfrm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445552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893AC-7262-499E-B954-D5C2C013D480}" type="slidenum">
              <a:rPr lang="en-US" altLang="ja-JP"/>
              <a:pPr/>
              <a:t>5</a:t>
            </a:fld>
            <a:endParaRPr lang="en-US" altLang="ja-JP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" y="750888"/>
            <a:ext cx="6680200" cy="3757612"/>
          </a:xfrm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427619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23593D-F972-4C47-9E85-2D3AF2C96E98}" type="slidenum">
              <a:rPr lang="en-US" altLang="ja-JP"/>
              <a:pPr/>
              <a:t>10</a:t>
            </a:fld>
            <a:endParaRPr lang="en-US" altLang="ja-JP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" y="750888"/>
            <a:ext cx="6680200" cy="3757612"/>
          </a:xfrm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674127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0C7FD9-B4F4-4FF3-94B6-12B6E4D0F6A5}" type="slidenum">
              <a:rPr lang="en-US" altLang="ja-JP"/>
              <a:pPr/>
              <a:t>11</a:t>
            </a:fld>
            <a:endParaRPr lang="en-US" altLang="ja-JP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" y="750888"/>
            <a:ext cx="6680200" cy="3757612"/>
          </a:xfrm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341878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A6DEB5-0F89-4BA3-8983-06B77436896A}" type="slidenum">
              <a:rPr lang="en-US" altLang="ja-JP"/>
              <a:pPr/>
              <a:t>12</a:t>
            </a:fld>
            <a:endParaRPr lang="en-US" altLang="ja-JP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" y="750888"/>
            <a:ext cx="6680200" cy="3757612"/>
          </a:xfrm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716633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201267" y="1621191"/>
            <a:ext cx="13207604" cy="3448756"/>
          </a:xfrm>
        </p:spPr>
        <p:txBody>
          <a:bodyPr anchor="b"/>
          <a:lstStyle>
            <a:lvl1pPr algn="ctr">
              <a:defRPr sz="8666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201267" y="5202944"/>
            <a:ext cx="13207604" cy="2391656"/>
          </a:xfrm>
        </p:spPr>
        <p:txBody>
          <a:bodyPr/>
          <a:lstStyle>
            <a:lvl1pPr marL="0" indent="0" algn="ctr">
              <a:buNone/>
              <a:defRPr sz="3467"/>
            </a:lvl1pPr>
            <a:lvl2pPr marL="660380" indent="0" algn="ctr">
              <a:buNone/>
              <a:defRPr sz="2889"/>
            </a:lvl2pPr>
            <a:lvl3pPr marL="1320759" indent="0" algn="ctr">
              <a:buNone/>
              <a:defRPr sz="2600"/>
            </a:lvl3pPr>
            <a:lvl4pPr marL="1981139" indent="0" algn="ctr">
              <a:buNone/>
              <a:defRPr sz="2311"/>
            </a:lvl4pPr>
            <a:lvl5pPr marL="2641519" indent="0" algn="ctr">
              <a:buNone/>
              <a:defRPr sz="2311"/>
            </a:lvl5pPr>
            <a:lvl6pPr marL="3301898" indent="0" algn="ctr">
              <a:buNone/>
              <a:defRPr sz="2311"/>
            </a:lvl6pPr>
            <a:lvl7pPr marL="3962278" indent="0" algn="ctr">
              <a:buNone/>
              <a:defRPr sz="2311"/>
            </a:lvl7pPr>
            <a:lvl8pPr marL="4622658" indent="0" algn="ctr">
              <a:buNone/>
              <a:defRPr sz="2311"/>
            </a:lvl8pPr>
            <a:lvl9pPr marL="5283037" indent="0" algn="ctr">
              <a:buNone/>
              <a:defRPr sz="2311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FC8AD-4C5C-44CE-9230-2C2E4EAED4D9}" type="datetimeFigureOut">
              <a:rPr kumimoji="1" lang="ja-JP" altLang="en-US" smtClean="0"/>
              <a:t>2016/2/22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8FAC4-D1DB-4526-BC0F-B79072464B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2527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2016/2/22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14254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12602255" y="527403"/>
            <a:ext cx="3797186" cy="8394877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210697" y="527403"/>
            <a:ext cx="11171431" cy="8394877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2016/2/22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09374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398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1210697" y="9181395"/>
            <a:ext cx="3962281" cy="527403"/>
          </a:xfrm>
          <a:prstGeom prst="rect">
            <a:avLst/>
          </a:prstGeom>
        </p:spPr>
        <p:txBody>
          <a:bodyPr/>
          <a:lstStyle/>
          <a:p>
            <a:fld id="{97A11D6A-2C9E-423E-8C8F-E4AFD572C89F}" type="datetimeFigureOut">
              <a:rPr kumimoji="1" lang="ja-JP" altLang="en-US" smtClean="0"/>
              <a:t>2016/2/22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833358" y="9181395"/>
            <a:ext cx="5943422" cy="527403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2437160" y="9181395"/>
            <a:ext cx="3962281" cy="527403"/>
          </a:xfrm>
          <a:prstGeom prst="rect">
            <a:avLst/>
          </a:prstGeom>
        </p:spPr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91694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2016/2/22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25838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01525" y="2469622"/>
            <a:ext cx="15188744" cy="4120620"/>
          </a:xfrm>
        </p:spPr>
        <p:txBody>
          <a:bodyPr anchor="b"/>
          <a:lstStyle>
            <a:lvl1pPr>
              <a:defRPr sz="8666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01525" y="6629225"/>
            <a:ext cx="15188744" cy="2166937"/>
          </a:xfrm>
        </p:spPr>
        <p:txBody>
          <a:bodyPr/>
          <a:lstStyle>
            <a:lvl1pPr marL="0" indent="0">
              <a:buNone/>
              <a:defRPr sz="3467">
                <a:solidFill>
                  <a:schemeClr val="tx1">
                    <a:tint val="75000"/>
                  </a:schemeClr>
                </a:solidFill>
              </a:defRPr>
            </a:lvl1pPr>
            <a:lvl2pPr marL="660380" indent="0">
              <a:buNone/>
              <a:defRPr sz="2889">
                <a:solidFill>
                  <a:schemeClr val="tx1">
                    <a:tint val="75000"/>
                  </a:schemeClr>
                </a:solidFill>
              </a:defRPr>
            </a:lvl2pPr>
            <a:lvl3pPr marL="132075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198113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4pPr>
            <a:lvl5pPr marL="264151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5pPr>
            <a:lvl6pPr marL="330189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6pPr>
            <a:lvl7pPr marL="396227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7pPr>
            <a:lvl8pPr marL="462265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8pPr>
            <a:lvl9pPr marL="5283037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2016/2/22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5880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1210697" y="2637014"/>
            <a:ext cx="7484309" cy="6285266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915132" y="2637014"/>
            <a:ext cx="7484309" cy="6285266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2016/2/22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69111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12991" y="527404"/>
            <a:ext cx="15188744" cy="1914702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12991" y="2428347"/>
            <a:ext cx="7449913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1212991" y="3618442"/>
            <a:ext cx="7449913" cy="5322183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8915133" y="2428347"/>
            <a:ext cx="7486602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8915133" y="3618442"/>
            <a:ext cx="7486602" cy="5322183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2016/2/22</a:t>
            </a:fld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91190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FC8AD-4C5C-44CE-9230-2C2E4EAED4D9}" type="datetimeFigureOut">
              <a:rPr kumimoji="1" lang="ja-JP" altLang="en-US" smtClean="0"/>
              <a:t>2016/2/22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8FAC4-D1DB-4526-BC0F-B79072464B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7584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2016/2/22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29508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12992" y="660400"/>
            <a:ext cx="5679727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486603" y="1426281"/>
            <a:ext cx="8915132" cy="7039681"/>
          </a:xfrm>
        </p:spPr>
        <p:txBody>
          <a:bodyPr/>
          <a:lstStyle>
            <a:lvl1pPr>
              <a:defRPr sz="4622"/>
            </a:lvl1pPr>
            <a:lvl2pPr>
              <a:defRPr sz="4044"/>
            </a:lvl2pPr>
            <a:lvl3pPr>
              <a:defRPr sz="3467"/>
            </a:lvl3pPr>
            <a:lvl4pPr>
              <a:defRPr sz="2889"/>
            </a:lvl4pPr>
            <a:lvl5pPr>
              <a:defRPr sz="2889"/>
            </a:lvl5pPr>
            <a:lvl6pPr>
              <a:defRPr sz="2889"/>
            </a:lvl6pPr>
            <a:lvl7pPr>
              <a:defRPr sz="2889"/>
            </a:lvl7pPr>
            <a:lvl8pPr>
              <a:defRPr sz="2889"/>
            </a:lvl8pPr>
            <a:lvl9pPr>
              <a:defRPr sz="2889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212992" y="2971800"/>
            <a:ext cx="5679727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2016/2/22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9118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12992" y="660400"/>
            <a:ext cx="5679727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7486603" y="1426281"/>
            <a:ext cx="8915132" cy="7039681"/>
          </a:xfrm>
        </p:spPr>
        <p:txBody>
          <a:bodyPr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212992" y="2971800"/>
            <a:ext cx="5679727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1D6A-2C9E-423E-8C8F-E4AFD572C89F}" type="datetimeFigureOut">
              <a:rPr kumimoji="1" lang="ja-JP" altLang="en-US" smtClean="0"/>
              <a:t>2016/2/22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8510-3D37-4AE2-BBD0-D09EE82EED2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88073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1210697" y="527404"/>
            <a:ext cx="15188744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10697" y="2637014"/>
            <a:ext cx="15188744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1210697" y="9181395"/>
            <a:ext cx="3962281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FC8AD-4C5C-44CE-9230-2C2E4EAED4D9}" type="datetimeFigureOut">
              <a:rPr kumimoji="1" lang="ja-JP" altLang="en-US" smtClean="0"/>
              <a:t>2016/2/22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833358" y="9181395"/>
            <a:ext cx="5943422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2437160" y="9181395"/>
            <a:ext cx="3962281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8FAC4-D1DB-4526-BC0F-B79072464B1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7" name="グループ化 6"/>
          <p:cNvGrpSpPr/>
          <p:nvPr userDrawn="1"/>
        </p:nvGrpSpPr>
        <p:grpSpPr>
          <a:xfrm>
            <a:off x="16601716" y="92297"/>
            <a:ext cx="1191302" cy="712206"/>
            <a:chOff x="16601716" y="92297"/>
            <a:chExt cx="1191302" cy="712206"/>
          </a:xfrm>
        </p:grpSpPr>
        <p:sp>
          <p:nvSpPr>
            <p:cNvPr id="8" name="二等辺三角形 7"/>
            <p:cNvSpPr/>
            <p:nvPr/>
          </p:nvSpPr>
          <p:spPr>
            <a:xfrm rot="2986989" flipH="1">
              <a:off x="17023356" y="104466"/>
              <a:ext cx="269350" cy="719450"/>
            </a:xfrm>
            <a:prstGeom prst="triangle">
              <a:avLst>
                <a:gd name="adj" fmla="val 98107"/>
              </a:avLst>
            </a:prstGeom>
            <a:solidFill>
              <a:srgbClr val="0066FF">
                <a:alpha val="27059"/>
              </a:srgbClr>
            </a:solidFill>
            <a:ln w="63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" name="二等辺三角形 8"/>
            <p:cNvSpPr/>
            <p:nvPr/>
          </p:nvSpPr>
          <p:spPr>
            <a:xfrm rot="13785906">
              <a:off x="16695228" y="618297"/>
              <a:ext cx="149087" cy="195122"/>
            </a:xfrm>
            <a:prstGeom prst="triangle">
              <a:avLst>
                <a:gd name="adj" fmla="val 27482"/>
              </a:avLst>
            </a:prstGeom>
            <a:solidFill>
              <a:srgbClr val="66FFFF">
                <a:alpha val="27059"/>
              </a:srgbClr>
            </a:solidFill>
            <a:ln w="63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" name="二等辺三角形 9"/>
            <p:cNvSpPr/>
            <p:nvPr/>
          </p:nvSpPr>
          <p:spPr>
            <a:xfrm rot="3330283">
              <a:off x="16836687" y="-142674"/>
              <a:ext cx="266839" cy="736782"/>
            </a:xfrm>
            <a:prstGeom prst="triangle">
              <a:avLst>
                <a:gd name="adj" fmla="val 100000"/>
              </a:avLst>
            </a:prstGeom>
            <a:solidFill>
              <a:srgbClr val="99FFCC">
                <a:alpha val="27059"/>
              </a:srgbClr>
            </a:solidFill>
            <a:ln w="63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1" name="直線コネクタ 10"/>
            <p:cNvCxnSpPr>
              <a:endCxn id="9" idx="0"/>
            </p:cNvCxnSpPr>
            <p:nvPr/>
          </p:nvCxnSpPr>
          <p:spPr>
            <a:xfrm flipH="1">
              <a:off x="16716978" y="539177"/>
              <a:ext cx="23562" cy="265326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テキスト ボックス 2"/>
            <p:cNvSpPr txBox="1"/>
            <p:nvPr/>
          </p:nvSpPr>
          <p:spPr>
            <a:xfrm rot="21554659">
              <a:off x="16965285" y="421422"/>
              <a:ext cx="827733" cy="287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000" dirty="0" smtClean="0">
                  <a:solidFill>
                    <a:srgbClr val="0099CC"/>
                  </a:solidFill>
                  <a:latin typeface="Eras Bold ITC" panose="020B0907030504020204" pitchFamily="34" charset="0"/>
                  <a:ea typeface="AR Pゴシック体S" panose="020B0600010101010101" pitchFamily="50" charset="-128"/>
                </a:rPr>
                <a:t>Edu</a:t>
              </a:r>
              <a:endParaRPr kumimoji="1" lang="ja-JP" altLang="en-US" sz="2000" dirty="0">
                <a:solidFill>
                  <a:srgbClr val="0099CC"/>
                </a:solidFill>
                <a:latin typeface="Eras Bold ITC" panose="020B0907030504020204" pitchFamily="34" charset="0"/>
                <a:ea typeface="AR Pゴシック体S" panose="020B0600010101010101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216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38" r:id="rId12"/>
    <p:sldLayoutId id="2147483843" r:id="rId13"/>
  </p:sldLayoutIdLst>
  <p:txStyles>
    <p:titleStyle>
      <a:lvl1pPr algn="l" defTabSz="1320759" rtl="0" eaLnBrk="1" latinLnBrk="0" hangingPunct="1">
        <a:lnSpc>
          <a:spcPct val="90000"/>
        </a:lnSpc>
        <a:spcBef>
          <a:spcPct val="0"/>
        </a:spcBef>
        <a:buNone/>
        <a:defRPr kumimoji="1" sz="63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0190" indent="-330190" algn="l" defTabSz="1320759" rtl="0" eaLnBrk="1" latinLnBrk="0" hangingPunct="1">
        <a:lnSpc>
          <a:spcPct val="90000"/>
        </a:lnSpc>
        <a:spcBef>
          <a:spcPts val="1444"/>
        </a:spcBef>
        <a:buFont typeface="Arial" panose="020B0604020202020204" pitchFamily="34" charset="0"/>
        <a:buChar char="•"/>
        <a:defRPr kumimoji="1" sz="4044" kern="1200">
          <a:solidFill>
            <a:schemeClr val="tx1"/>
          </a:solidFill>
          <a:latin typeface="+mn-lt"/>
          <a:ea typeface="+mn-ea"/>
          <a:cs typeface="+mn-cs"/>
        </a:defRPr>
      </a:lvl1pPr>
      <a:lvl2pPr marL="990570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65094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889" kern="1200">
          <a:solidFill>
            <a:schemeClr val="tx1"/>
          </a:solidFill>
          <a:latin typeface="+mn-lt"/>
          <a:ea typeface="+mn-ea"/>
          <a:cs typeface="+mn-cs"/>
        </a:defRPr>
      </a:lvl3pPr>
      <a:lvl4pPr marL="231132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97170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63208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429246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95284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613227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80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20759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139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1519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1898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78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22658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83037" algn="l" defTabSz="132075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Relationship Id="rId9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1.png"/><Relationship Id="rId3" Type="http://schemas.openxmlformats.org/officeDocument/2006/relationships/image" Target="../media/image12.wmf"/><Relationship Id="rId7" Type="http://schemas.openxmlformats.org/officeDocument/2006/relationships/image" Target="../media/image16.wmf"/><Relationship Id="rId12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wmf"/><Relationship Id="rId11" Type="http://schemas.openxmlformats.org/officeDocument/2006/relationships/image" Target="../media/image20.jpeg"/><Relationship Id="rId5" Type="http://schemas.openxmlformats.org/officeDocument/2006/relationships/image" Target="../media/image14.wmf"/><Relationship Id="rId10" Type="http://schemas.openxmlformats.org/officeDocument/2006/relationships/image" Target="../media/image19.jpeg"/><Relationship Id="rId4" Type="http://schemas.openxmlformats.org/officeDocument/2006/relationships/image" Target="../media/image13.wmf"/><Relationship Id="rId9" Type="http://schemas.openxmlformats.org/officeDocument/2006/relationships/image" Target="../media/image18.jpe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近畿地方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" r="3452" b="3372"/>
          <a:stretch/>
        </p:blipFill>
        <p:spPr bwMode="auto">
          <a:xfrm>
            <a:off x="-206043" y="149"/>
            <a:ext cx="9985793" cy="990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4373407" y="4260683"/>
            <a:ext cx="728059" cy="1692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467" dirty="0">
                <a:solidFill>
                  <a:srgbClr val="00808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大阪府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876586" y="6584611"/>
            <a:ext cx="728059" cy="2226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467" dirty="0">
                <a:solidFill>
                  <a:srgbClr val="00808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和歌山県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940513" y="2775935"/>
            <a:ext cx="728059" cy="1692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467" dirty="0">
                <a:solidFill>
                  <a:srgbClr val="00808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兵庫県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451098" y="1936756"/>
            <a:ext cx="728059" cy="1692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467" dirty="0">
                <a:solidFill>
                  <a:srgbClr val="00808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京都府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088930" y="2390172"/>
            <a:ext cx="728059" cy="1692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467" dirty="0">
                <a:solidFill>
                  <a:srgbClr val="00808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滋賀県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568562" y="5822766"/>
            <a:ext cx="728059" cy="1692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467" dirty="0">
                <a:solidFill>
                  <a:srgbClr val="00808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奈良県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560294" y="4620905"/>
            <a:ext cx="728059" cy="1692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467" dirty="0">
                <a:solidFill>
                  <a:srgbClr val="00808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三重県</a:t>
            </a:r>
          </a:p>
        </p:txBody>
      </p:sp>
      <p:sp>
        <p:nvSpPr>
          <p:cNvPr id="3" name="円/楕円 2"/>
          <p:cNvSpPr/>
          <p:nvPr/>
        </p:nvSpPr>
        <p:spPr>
          <a:xfrm>
            <a:off x="5962582" y="4752551"/>
            <a:ext cx="368298" cy="4008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43" y="5369034"/>
            <a:ext cx="17816181" cy="4577512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1015416" y="3027786"/>
            <a:ext cx="4888396" cy="1870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555" dirty="0">
                <a:solidFill>
                  <a:schemeClr val="tx2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奈良市</a:t>
            </a:r>
          </a:p>
        </p:txBody>
      </p:sp>
    </p:spTree>
    <p:extLst>
      <p:ext uri="{BB962C8B-B14F-4D97-AF65-F5344CB8AC3E}">
        <p14:creationId xmlns:p14="http://schemas.microsoft.com/office/powerpoint/2010/main" val="386174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5" name="Picture 5" descr="奈良・鎌倉 大仏百科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9" b="20708"/>
          <a:stretch>
            <a:fillRect/>
          </a:stretch>
        </p:blipFill>
        <p:spPr bwMode="auto">
          <a:xfrm>
            <a:off x="7556968" y="-37352"/>
            <a:ext cx="10053170" cy="351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727" name="Text Box 7"/>
          <p:cNvSpPr txBox="1">
            <a:spLocks noChangeArrowheads="1"/>
          </p:cNvSpPr>
          <p:nvPr/>
        </p:nvSpPr>
        <p:spPr bwMode="auto">
          <a:xfrm>
            <a:off x="172512" y="1961825"/>
            <a:ext cx="14768911" cy="1549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3611"/>
              </a:lnSpc>
              <a:spcBef>
                <a:spcPct val="50000"/>
              </a:spcBef>
            </a:pPr>
            <a:r>
              <a:rPr lang="ja-JP" altLang="en-US" sz="6933" dirty="0">
                <a:solidFill>
                  <a:schemeClr val="accent5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何のために</a:t>
            </a:r>
          </a:p>
          <a:p>
            <a:pPr>
              <a:lnSpc>
                <a:spcPts val="3611"/>
              </a:lnSpc>
              <a:spcBef>
                <a:spcPct val="50000"/>
              </a:spcBef>
            </a:pPr>
            <a:r>
              <a:rPr lang="ja-JP" altLang="en-US" sz="6933" dirty="0">
                <a:solidFill>
                  <a:schemeClr val="accent5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作られたのだろう？</a:t>
            </a:r>
          </a:p>
        </p:txBody>
      </p:sp>
      <p:sp>
        <p:nvSpPr>
          <p:cNvPr id="158728" name="Text Box 8"/>
          <p:cNvSpPr txBox="1">
            <a:spLocks noChangeArrowheads="1"/>
          </p:cNvSpPr>
          <p:nvPr/>
        </p:nvSpPr>
        <p:spPr bwMode="auto">
          <a:xfrm>
            <a:off x="394547" y="3965772"/>
            <a:ext cx="11545189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7800" dirty="0">
                <a:solidFill>
                  <a:srgbClr val="66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＊</a:t>
            </a:r>
            <a:r>
              <a:rPr lang="en-US" altLang="ja-JP" sz="7800" dirty="0">
                <a:solidFill>
                  <a:srgbClr val="66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ja-JP" altLang="en-US" sz="7800" dirty="0">
                <a:solidFill>
                  <a:srgbClr val="66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人々のあらそい</a:t>
            </a:r>
            <a:endParaRPr lang="en-US" altLang="en-US" sz="7800" dirty="0">
              <a:solidFill>
                <a:srgbClr val="660066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58729" name="Text Box 9"/>
          <p:cNvSpPr txBox="1">
            <a:spLocks noChangeArrowheads="1"/>
          </p:cNvSpPr>
          <p:nvPr/>
        </p:nvSpPr>
        <p:spPr bwMode="auto">
          <a:xfrm>
            <a:off x="3584251" y="5413655"/>
            <a:ext cx="11545189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7800" dirty="0">
                <a:solidFill>
                  <a:srgbClr val="66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＊</a:t>
            </a:r>
            <a:r>
              <a:rPr lang="en-US" altLang="ja-JP" sz="7800" dirty="0">
                <a:solidFill>
                  <a:srgbClr val="66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ja-JP" altLang="en-US" sz="7800" dirty="0">
                <a:solidFill>
                  <a:srgbClr val="66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おそろしい病気の流行</a:t>
            </a:r>
            <a:endParaRPr lang="en-US" altLang="en-US" sz="7800" dirty="0">
              <a:solidFill>
                <a:srgbClr val="660066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58730" name="Text Box 10"/>
          <p:cNvSpPr txBox="1">
            <a:spLocks noChangeArrowheads="1"/>
          </p:cNvSpPr>
          <p:nvPr/>
        </p:nvSpPr>
        <p:spPr bwMode="auto">
          <a:xfrm>
            <a:off x="6167141" y="6838001"/>
            <a:ext cx="11545189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7800" dirty="0">
                <a:solidFill>
                  <a:srgbClr val="66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＊</a:t>
            </a:r>
            <a:r>
              <a:rPr lang="en-US" altLang="ja-JP" sz="7800" dirty="0">
                <a:solidFill>
                  <a:srgbClr val="66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ja-JP" altLang="en-US" sz="7800" dirty="0">
                <a:solidFill>
                  <a:srgbClr val="66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ひでりによる米の不作</a:t>
            </a:r>
            <a:endParaRPr lang="en-US" altLang="en-US" sz="7800" dirty="0">
              <a:solidFill>
                <a:srgbClr val="660066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58731" name="Text Box 11"/>
          <p:cNvSpPr txBox="1">
            <a:spLocks noChangeArrowheads="1"/>
          </p:cNvSpPr>
          <p:nvPr/>
        </p:nvSpPr>
        <p:spPr bwMode="auto">
          <a:xfrm>
            <a:off x="1545753" y="8621425"/>
            <a:ext cx="14249048" cy="1425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8666" dirty="0">
                <a:solidFill>
                  <a:srgbClr val="FF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仏さま、助けてください</a:t>
            </a:r>
          </a:p>
        </p:txBody>
      </p:sp>
      <p:sp>
        <p:nvSpPr>
          <p:cNvPr id="158732" name="Text Box 12"/>
          <p:cNvSpPr txBox="1">
            <a:spLocks noChangeArrowheads="1"/>
          </p:cNvSpPr>
          <p:nvPr/>
        </p:nvSpPr>
        <p:spPr bwMode="auto">
          <a:xfrm>
            <a:off x="1446841" y="8130663"/>
            <a:ext cx="1542410" cy="71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4044" dirty="0">
                <a:solidFill>
                  <a:srgbClr val="FF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ほとけ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4547" y="-169513"/>
            <a:ext cx="4992405" cy="1559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533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大  仏</a:t>
            </a:r>
          </a:p>
        </p:txBody>
      </p:sp>
    </p:spTree>
    <p:extLst>
      <p:ext uri="{BB962C8B-B14F-4D97-AF65-F5344CB8AC3E}">
        <p14:creationId xmlns:p14="http://schemas.microsoft.com/office/powerpoint/2010/main" val="174288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87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87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87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7" grpId="0"/>
      <p:bldP spid="158728" grpId="0"/>
      <p:bldP spid="158728" grpId="1"/>
      <p:bldP spid="158729" grpId="0"/>
      <p:bldP spid="158729" grpId="1"/>
      <p:bldP spid="158730" grpId="0"/>
      <p:bldP spid="158730" grpId="1"/>
      <p:bldP spid="158731" grpId="0"/>
      <p:bldP spid="158732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55" name="Text Box 19"/>
          <p:cNvSpPr txBox="1">
            <a:spLocks noChangeArrowheads="1"/>
          </p:cNvSpPr>
          <p:nvPr/>
        </p:nvSpPr>
        <p:spPr bwMode="auto">
          <a:xfrm>
            <a:off x="1776585" y="-61295"/>
            <a:ext cx="14941100" cy="1425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8666" dirty="0">
                <a:solidFill>
                  <a:schemeClr val="tx2">
                    <a:lumMod val="7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この時代の人々の生活は</a:t>
            </a:r>
            <a:r>
              <a:rPr lang="en-US" altLang="ja-JP" sz="8666" dirty="0">
                <a:solidFill>
                  <a:schemeClr val="tx2">
                    <a:lumMod val="7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…</a:t>
            </a:r>
          </a:p>
        </p:txBody>
      </p:sp>
      <p:sp>
        <p:nvSpPr>
          <p:cNvPr id="142356" name="Rectangle 20"/>
          <p:cNvSpPr>
            <a:spLocks noChangeArrowheads="1"/>
          </p:cNvSpPr>
          <p:nvPr/>
        </p:nvSpPr>
        <p:spPr bwMode="auto">
          <a:xfrm>
            <a:off x="692414" y="1832245"/>
            <a:ext cx="16121305" cy="7790959"/>
          </a:xfrm>
          <a:prstGeom prst="rect">
            <a:avLst/>
          </a:prstGeom>
          <a:noFill/>
          <a:ln w="57150">
            <a:solidFill>
              <a:srgbClr val="00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2600"/>
          </a:p>
        </p:txBody>
      </p:sp>
      <p:sp>
        <p:nvSpPr>
          <p:cNvPr id="142357" name="Line 21"/>
          <p:cNvSpPr>
            <a:spLocks noChangeShapeType="1"/>
          </p:cNvSpPr>
          <p:nvPr/>
        </p:nvSpPr>
        <p:spPr bwMode="auto">
          <a:xfrm>
            <a:off x="3057499" y="1832245"/>
            <a:ext cx="25894" cy="7790959"/>
          </a:xfrm>
          <a:prstGeom prst="line">
            <a:avLst/>
          </a:prstGeom>
          <a:noFill/>
          <a:ln w="57150">
            <a:solidFill>
              <a:srgbClr val="0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600"/>
          </a:p>
        </p:txBody>
      </p:sp>
      <p:sp>
        <p:nvSpPr>
          <p:cNvPr id="142358" name="Line 22"/>
          <p:cNvSpPr>
            <a:spLocks noChangeShapeType="1"/>
          </p:cNvSpPr>
          <p:nvPr/>
        </p:nvSpPr>
        <p:spPr bwMode="auto">
          <a:xfrm>
            <a:off x="692412" y="5613662"/>
            <a:ext cx="16121305" cy="0"/>
          </a:xfrm>
          <a:prstGeom prst="line">
            <a:avLst/>
          </a:prstGeom>
          <a:noFill/>
          <a:ln w="57150">
            <a:solidFill>
              <a:srgbClr val="0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600"/>
          </a:p>
        </p:txBody>
      </p:sp>
      <p:sp>
        <p:nvSpPr>
          <p:cNvPr id="142359" name="Line 23"/>
          <p:cNvSpPr>
            <a:spLocks noChangeShapeType="1"/>
          </p:cNvSpPr>
          <p:nvPr/>
        </p:nvSpPr>
        <p:spPr bwMode="auto">
          <a:xfrm flipH="1">
            <a:off x="7266176" y="1841640"/>
            <a:ext cx="5886" cy="7793082"/>
          </a:xfrm>
          <a:prstGeom prst="line">
            <a:avLst/>
          </a:prstGeom>
          <a:noFill/>
          <a:ln w="57150">
            <a:solidFill>
              <a:srgbClr val="0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600"/>
          </a:p>
        </p:txBody>
      </p:sp>
      <p:sp>
        <p:nvSpPr>
          <p:cNvPr id="142360" name="Line 24"/>
          <p:cNvSpPr>
            <a:spLocks noChangeShapeType="1"/>
          </p:cNvSpPr>
          <p:nvPr/>
        </p:nvSpPr>
        <p:spPr bwMode="auto">
          <a:xfrm>
            <a:off x="12027670" y="1820725"/>
            <a:ext cx="3196" cy="7813996"/>
          </a:xfrm>
          <a:prstGeom prst="line">
            <a:avLst/>
          </a:prstGeom>
          <a:noFill/>
          <a:ln w="57150">
            <a:solidFill>
              <a:srgbClr val="0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600"/>
          </a:p>
        </p:txBody>
      </p:sp>
      <p:sp>
        <p:nvSpPr>
          <p:cNvPr id="142361" name="Text Box 25"/>
          <p:cNvSpPr txBox="1">
            <a:spLocks noChangeArrowheads="1"/>
          </p:cNvSpPr>
          <p:nvPr/>
        </p:nvSpPr>
        <p:spPr bwMode="auto">
          <a:xfrm>
            <a:off x="1208012" y="2222827"/>
            <a:ext cx="1518236" cy="353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8666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貴  族</a:t>
            </a:r>
          </a:p>
        </p:txBody>
      </p:sp>
      <p:sp>
        <p:nvSpPr>
          <p:cNvPr id="142362" name="Text Box 26"/>
          <p:cNvSpPr txBox="1">
            <a:spLocks noChangeArrowheads="1"/>
          </p:cNvSpPr>
          <p:nvPr/>
        </p:nvSpPr>
        <p:spPr bwMode="auto">
          <a:xfrm>
            <a:off x="-16821" y="5735679"/>
            <a:ext cx="3052054" cy="4161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6933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ふつうの</a:t>
            </a:r>
          </a:p>
          <a:p>
            <a:pPr>
              <a:spcBef>
                <a:spcPct val="50000"/>
              </a:spcBef>
            </a:pPr>
            <a:endParaRPr lang="en-US" altLang="ja-JP" sz="7800" dirty="0">
              <a:ea typeface="AR教科書体M" pitchFamily="49" charset="-128"/>
            </a:endParaRPr>
          </a:p>
        </p:txBody>
      </p:sp>
      <p:sp>
        <p:nvSpPr>
          <p:cNvPr id="142363" name="Text Box 27"/>
          <p:cNvSpPr txBox="1">
            <a:spLocks noChangeArrowheads="1"/>
          </p:cNvSpPr>
          <p:nvPr/>
        </p:nvSpPr>
        <p:spPr bwMode="auto">
          <a:xfrm>
            <a:off x="-1307598" y="6018536"/>
            <a:ext cx="3348779" cy="4161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6933" dirty="0">
                <a:ea typeface="AR教科書体M" pitchFamily="49" charset="-128"/>
              </a:rPr>
              <a:t>   </a:t>
            </a:r>
            <a:r>
              <a:rPr lang="ja-JP" altLang="en-US" sz="6933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人たち</a:t>
            </a:r>
            <a:endParaRPr lang="ja-JP" altLang="en-US" sz="7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3" t="4028" r="13949" b="17162"/>
          <a:stretch/>
        </p:blipFill>
        <p:spPr>
          <a:xfrm>
            <a:off x="12143641" y="5918717"/>
            <a:ext cx="4574043" cy="3430532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476" y="2298286"/>
            <a:ext cx="3905769" cy="292932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14563" r="7476" b="16925"/>
          <a:stretch/>
        </p:blipFill>
        <p:spPr>
          <a:xfrm>
            <a:off x="3309225" y="6568515"/>
            <a:ext cx="3627311" cy="21915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4" t="12201" r="7475" b="24013"/>
          <a:stretch/>
        </p:blipFill>
        <p:spPr>
          <a:xfrm>
            <a:off x="12277384" y="2406350"/>
            <a:ext cx="4440301" cy="244669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5" t="7476" r="39369" b="2750"/>
          <a:stretch/>
        </p:blipFill>
        <p:spPr>
          <a:xfrm>
            <a:off x="7747293" y="2116554"/>
            <a:ext cx="1362349" cy="323718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5" t="7476" r="39369" b="7476"/>
          <a:stretch/>
        </p:blipFill>
        <p:spPr>
          <a:xfrm>
            <a:off x="9900777" y="2138112"/>
            <a:ext cx="1335756" cy="323445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704" y="5821591"/>
            <a:ext cx="3511566" cy="351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45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55" grpId="0"/>
      <p:bldP spid="142356" grpId="0" animBg="1"/>
      <p:bldP spid="142357" grpId="0" animBg="1"/>
      <p:bldP spid="142358" grpId="0" animBg="1"/>
      <p:bldP spid="142359" grpId="0" animBg="1"/>
      <p:bldP spid="142360" grpId="0" animBg="1"/>
      <p:bldP spid="142361" grpId="0"/>
      <p:bldP spid="142362" grpId="0"/>
      <p:bldP spid="1423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5" name="Text Box 9"/>
          <p:cNvSpPr txBox="1">
            <a:spLocks noChangeArrowheads="1"/>
          </p:cNvSpPr>
          <p:nvPr/>
        </p:nvSpPr>
        <p:spPr bwMode="auto">
          <a:xfrm>
            <a:off x="2669039" y="149"/>
            <a:ext cx="12948496" cy="1425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7800" dirty="0">
                <a:solidFill>
                  <a:srgbClr val="660066"/>
                </a:solidFill>
                <a:ea typeface="AR教科書体M" pitchFamily="49" charset="-128"/>
              </a:rPr>
              <a:t>　　</a:t>
            </a:r>
            <a:r>
              <a:rPr lang="ja-JP" altLang="en-US" sz="8666" dirty="0">
                <a:solidFill>
                  <a:schemeClr val="tx2">
                    <a:lumMod val="7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考えてみよう</a:t>
            </a:r>
            <a:endParaRPr lang="ja-JP" altLang="en-US" sz="7800" dirty="0">
              <a:solidFill>
                <a:schemeClr val="tx2">
                  <a:lumMod val="75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62826" name="Rectangle 10"/>
          <p:cNvSpPr>
            <a:spLocks noChangeArrowheads="1"/>
          </p:cNvSpPr>
          <p:nvPr/>
        </p:nvSpPr>
        <p:spPr bwMode="auto">
          <a:xfrm>
            <a:off x="553708" y="1565771"/>
            <a:ext cx="16433332" cy="2908378"/>
          </a:xfrm>
          <a:prstGeom prst="rect">
            <a:avLst/>
          </a:prstGeom>
          <a:noFill/>
          <a:ln w="57150">
            <a:solidFill>
              <a:srgbClr val="00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2600"/>
          </a:p>
        </p:txBody>
      </p:sp>
      <p:sp>
        <p:nvSpPr>
          <p:cNvPr id="162827" name="Line 11"/>
          <p:cNvSpPr>
            <a:spLocks noChangeShapeType="1"/>
          </p:cNvSpPr>
          <p:nvPr/>
        </p:nvSpPr>
        <p:spPr bwMode="auto">
          <a:xfrm flipH="1">
            <a:off x="2443280" y="1565771"/>
            <a:ext cx="7160" cy="2908378"/>
          </a:xfrm>
          <a:prstGeom prst="line">
            <a:avLst/>
          </a:prstGeom>
          <a:noFill/>
          <a:ln w="57150">
            <a:solidFill>
              <a:srgbClr val="0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600"/>
          </a:p>
        </p:txBody>
      </p:sp>
      <p:sp>
        <p:nvSpPr>
          <p:cNvPr id="162829" name="Line 13"/>
          <p:cNvSpPr>
            <a:spLocks noChangeShapeType="1"/>
          </p:cNvSpPr>
          <p:nvPr/>
        </p:nvSpPr>
        <p:spPr bwMode="auto">
          <a:xfrm flipH="1">
            <a:off x="6932918" y="1565771"/>
            <a:ext cx="1" cy="2908378"/>
          </a:xfrm>
          <a:prstGeom prst="line">
            <a:avLst/>
          </a:prstGeom>
          <a:noFill/>
          <a:ln w="57150">
            <a:solidFill>
              <a:srgbClr val="0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600"/>
          </a:p>
        </p:txBody>
      </p:sp>
      <p:sp>
        <p:nvSpPr>
          <p:cNvPr id="162830" name="Line 14"/>
          <p:cNvSpPr>
            <a:spLocks noChangeShapeType="1"/>
          </p:cNvSpPr>
          <p:nvPr/>
        </p:nvSpPr>
        <p:spPr bwMode="auto">
          <a:xfrm>
            <a:off x="12549372" y="1595251"/>
            <a:ext cx="0" cy="2878898"/>
          </a:xfrm>
          <a:prstGeom prst="line">
            <a:avLst/>
          </a:prstGeom>
          <a:noFill/>
          <a:ln w="57150">
            <a:solidFill>
              <a:srgbClr val="0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600"/>
          </a:p>
        </p:txBody>
      </p:sp>
      <p:sp>
        <p:nvSpPr>
          <p:cNvPr id="162832" name="Text Box 16"/>
          <p:cNvSpPr txBox="1">
            <a:spLocks noChangeArrowheads="1"/>
          </p:cNvSpPr>
          <p:nvPr/>
        </p:nvSpPr>
        <p:spPr bwMode="auto">
          <a:xfrm>
            <a:off x="-367644" y="1639366"/>
            <a:ext cx="2785378" cy="4161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5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ふつうの</a:t>
            </a:r>
          </a:p>
          <a:p>
            <a:pPr>
              <a:spcBef>
                <a:spcPct val="50000"/>
              </a:spcBef>
            </a:pPr>
            <a:endParaRPr lang="en-US" altLang="ja-JP" sz="7800" dirty="0">
              <a:ea typeface="AR教科書体M" pitchFamily="49" charset="-128"/>
            </a:endParaRPr>
          </a:p>
        </p:txBody>
      </p:sp>
      <p:sp>
        <p:nvSpPr>
          <p:cNvPr id="162833" name="Text Box 17"/>
          <p:cNvSpPr txBox="1">
            <a:spLocks noChangeArrowheads="1"/>
          </p:cNvSpPr>
          <p:nvPr/>
        </p:nvSpPr>
        <p:spPr bwMode="auto">
          <a:xfrm>
            <a:off x="661375" y="1615977"/>
            <a:ext cx="1162626" cy="4161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6355" dirty="0">
                <a:ea typeface="AR教科書体M" pitchFamily="49" charset="-128"/>
              </a:rPr>
              <a:t>   </a:t>
            </a:r>
            <a:r>
              <a:rPr lang="ja-JP" altLang="en-US" sz="5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人たち</a:t>
            </a:r>
            <a:endParaRPr lang="ja-JP" altLang="en-US" sz="5778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62834" name="Text Box 18"/>
          <p:cNvSpPr txBox="1">
            <a:spLocks noChangeArrowheads="1"/>
          </p:cNvSpPr>
          <p:nvPr/>
        </p:nvSpPr>
        <p:spPr bwMode="auto">
          <a:xfrm>
            <a:off x="2221668" y="5036479"/>
            <a:ext cx="13843236" cy="1658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4189"/>
              </a:lnSpc>
              <a:spcBef>
                <a:spcPct val="50000"/>
              </a:spcBef>
            </a:pPr>
            <a:r>
              <a:rPr lang="ja-JP" altLang="en-US" sz="6355" dirty="0">
                <a:solidFill>
                  <a:schemeClr val="accent5">
                    <a:lumMod val="7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大仏を作ったのは、　</a:t>
            </a:r>
          </a:p>
          <a:p>
            <a:pPr>
              <a:lnSpc>
                <a:spcPts val="4189"/>
              </a:lnSpc>
              <a:spcBef>
                <a:spcPct val="50000"/>
              </a:spcBef>
            </a:pPr>
            <a:r>
              <a:rPr lang="ja-JP" altLang="en-US" sz="6355" dirty="0">
                <a:solidFill>
                  <a:schemeClr val="accent5">
                    <a:lumMod val="7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　のべ２６０万人のふつうの人たち</a:t>
            </a:r>
          </a:p>
        </p:txBody>
      </p:sp>
      <p:sp>
        <p:nvSpPr>
          <p:cNvPr id="162835" name="Text Box 19"/>
          <p:cNvSpPr txBox="1">
            <a:spLocks noChangeArrowheads="1"/>
          </p:cNvSpPr>
          <p:nvPr/>
        </p:nvSpPr>
        <p:spPr bwMode="auto">
          <a:xfrm>
            <a:off x="1803364" y="7553211"/>
            <a:ext cx="14352698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5055"/>
              </a:lnSpc>
              <a:spcBef>
                <a:spcPct val="50000"/>
              </a:spcBef>
            </a:pPr>
            <a:r>
              <a:rPr lang="ja-JP" altLang="en-US" sz="7800" dirty="0">
                <a:solidFill>
                  <a:srgbClr val="FF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でも、この人たちは大仏ができて</a:t>
            </a:r>
          </a:p>
          <a:p>
            <a:pPr>
              <a:lnSpc>
                <a:spcPts val="5055"/>
              </a:lnSpc>
              <a:spcBef>
                <a:spcPct val="50000"/>
              </a:spcBef>
            </a:pPr>
            <a:r>
              <a:rPr lang="ja-JP" altLang="en-US" sz="7800" dirty="0">
                <a:solidFill>
                  <a:srgbClr val="FF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本当に幸せになれたんだろうか？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3" t="4028" r="13949" b="17162"/>
          <a:stretch/>
        </p:blipFill>
        <p:spPr>
          <a:xfrm>
            <a:off x="13277431" y="1738009"/>
            <a:ext cx="3362927" cy="2522196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14563" r="7476" b="16925"/>
          <a:stretch/>
        </p:blipFill>
        <p:spPr>
          <a:xfrm>
            <a:off x="2803936" y="1913145"/>
            <a:ext cx="3627311" cy="2191500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44"/>
          <a:stretch/>
        </p:blipFill>
        <p:spPr>
          <a:xfrm>
            <a:off x="7973002" y="1706659"/>
            <a:ext cx="3189565" cy="260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5" grpId="0"/>
      <p:bldP spid="162826" grpId="0" animBg="1"/>
      <p:bldP spid="162827" grpId="0" animBg="1"/>
      <p:bldP spid="162829" grpId="0" animBg="1"/>
      <p:bldP spid="162830" grpId="0" animBg="1"/>
      <p:bldP spid="162832" grpId="0"/>
      <p:bldP spid="162833" grpId="0"/>
      <p:bldP spid="162834" grpId="0"/>
      <p:bldP spid="1628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6" y="2144772"/>
            <a:ext cx="11583701" cy="776107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4" t="15724" r="4166" b="17613"/>
          <a:stretch/>
        </p:blipFill>
        <p:spPr>
          <a:xfrm>
            <a:off x="8531173" y="-18033"/>
            <a:ext cx="9069790" cy="2768674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043789" y="544383"/>
            <a:ext cx="6448523" cy="1559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533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近鉄電車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2721742" y="3080848"/>
            <a:ext cx="48883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鶴  橋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2746486" y="6014277"/>
            <a:ext cx="48883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奈  良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57559" y="72217"/>
            <a:ext cx="3536287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467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き  ん  て  つ</a:t>
            </a:r>
          </a:p>
        </p:txBody>
      </p:sp>
      <p:sp>
        <p:nvSpPr>
          <p:cNvPr id="8" name="下矢印 7"/>
          <p:cNvSpPr/>
          <p:nvPr/>
        </p:nvSpPr>
        <p:spPr>
          <a:xfrm>
            <a:off x="13658720" y="4583534"/>
            <a:ext cx="936076" cy="1474569"/>
          </a:xfrm>
          <a:prstGeom prst="downArrow">
            <a:avLst/>
          </a:prstGeom>
          <a:solidFill>
            <a:srgbClr val="FFC000"/>
          </a:solidFill>
          <a:ln w="127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2149695" y="7761228"/>
            <a:ext cx="603248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400" dirty="0">
                <a:solidFill>
                  <a:srgbClr val="3399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約３０分</a:t>
            </a:r>
          </a:p>
        </p:txBody>
      </p:sp>
    </p:spTree>
    <p:extLst>
      <p:ext uri="{BB962C8B-B14F-4D97-AF65-F5344CB8AC3E}">
        <p14:creationId xmlns:p14="http://schemas.microsoft.com/office/powerpoint/2010/main" val="150096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9" name="Text Box 7"/>
          <p:cNvSpPr txBox="1">
            <a:spLocks noChangeArrowheads="1"/>
          </p:cNvSpPr>
          <p:nvPr/>
        </p:nvSpPr>
        <p:spPr bwMode="auto">
          <a:xfrm>
            <a:off x="1071958" y="580032"/>
            <a:ext cx="2288185" cy="2048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2711" dirty="0">
                <a:solidFill>
                  <a:srgbClr val="66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都</a:t>
            </a:r>
            <a:endParaRPr lang="ja-JP" altLang="en-US" sz="12711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060766" y="554896"/>
            <a:ext cx="8059847" cy="2048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2711" dirty="0">
                <a:solidFill>
                  <a:schemeClr val="tx2">
                    <a:lumMod val="7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首 都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179485" y="149"/>
            <a:ext cx="509641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200" dirty="0">
                <a:solidFill>
                  <a:schemeClr val="tx2">
                    <a:lumMod val="7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し </a:t>
            </a:r>
            <a:r>
              <a:rPr lang="ja-JP" altLang="en-US" sz="5200" dirty="0" err="1">
                <a:solidFill>
                  <a:schemeClr val="tx2">
                    <a:lumMod val="7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ゅ     </a:t>
            </a:r>
            <a:r>
              <a:rPr lang="ja-JP" altLang="en-US" sz="5200" dirty="0">
                <a:solidFill>
                  <a:schemeClr val="tx2">
                    <a:lumMod val="7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と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0"/>
          <a:stretch/>
        </p:blipFill>
        <p:spPr>
          <a:xfrm>
            <a:off x="8219382" y="5012148"/>
            <a:ext cx="9390756" cy="490889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49" t="71000" b="2750"/>
          <a:stretch/>
        </p:blipFill>
        <p:spPr>
          <a:xfrm>
            <a:off x="13916538" y="2111712"/>
            <a:ext cx="3695556" cy="4169669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886523" y="73782"/>
            <a:ext cx="509641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ja-JP" altLang="en-US" sz="5200" dirty="0">
                <a:solidFill>
                  <a:srgbClr val="66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みやこ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910348" y="485728"/>
            <a:ext cx="1872152" cy="2226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3866" dirty="0">
                <a:solidFill>
                  <a:schemeClr val="accent1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＝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11131" y="2596157"/>
            <a:ext cx="13833121" cy="1559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533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国の中心となる都市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5588" y="5053236"/>
            <a:ext cx="8840717" cy="1159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933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今の日本の首都は？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434730" y="7148394"/>
            <a:ext cx="8959436" cy="2226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3866" dirty="0">
                <a:solidFill>
                  <a:srgbClr val="00808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東 京</a:t>
            </a:r>
          </a:p>
        </p:txBody>
      </p:sp>
    </p:spTree>
    <p:extLst>
      <p:ext uri="{BB962C8B-B14F-4D97-AF65-F5344CB8AC3E}">
        <p14:creationId xmlns:p14="http://schemas.microsoft.com/office/powerpoint/2010/main" val="173201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9" grpId="0"/>
      <p:bldP spid="13" grpId="0"/>
      <p:bldP spid="2" grpId="0"/>
      <p:bldP spid="17" grpId="0"/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z_0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1" r="12120" b="31305"/>
          <a:stretch/>
        </p:blipFill>
        <p:spPr bwMode="auto">
          <a:xfrm>
            <a:off x="6001373" y="87000"/>
            <a:ext cx="11389049" cy="981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679" name="Text Box 7"/>
          <p:cNvSpPr txBox="1">
            <a:spLocks noChangeArrowheads="1"/>
          </p:cNvSpPr>
          <p:nvPr/>
        </p:nvSpPr>
        <p:spPr bwMode="auto">
          <a:xfrm>
            <a:off x="447123" y="433230"/>
            <a:ext cx="2288185" cy="155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9533" dirty="0">
                <a:solidFill>
                  <a:srgbClr val="66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都</a:t>
            </a:r>
            <a:endParaRPr lang="ja-JP" altLang="en-US" sz="9533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12239" y="-159686"/>
            <a:ext cx="509641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ja-JP" altLang="en-US" sz="3467" dirty="0">
                <a:solidFill>
                  <a:srgbClr val="66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みやこ</a:t>
            </a:r>
          </a:p>
        </p:txBody>
      </p:sp>
      <p:sp>
        <p:nvSpPr>
          <p:cNvPr id="15" name="円/楕円 14"/>
          <p:cNvSpPr/>
          <p:nvPr/>
        </p:nvSpPr>
        <p:spPr>
          <a:xfrm>
            <a:off x="13173424" y="6409117"/>
            <a:ext cx="368298" cy="4008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4480256" y="6203616"/>
            <a:ext cx="291016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東 京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252538" y="198201"/>
            <a:ext cx="11544936" cy="1070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355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約１３００年前は</a:t>
            </a:r>
            <a:r>
              <a:rPr lang="ja-JP" altLang="en-US" sz="6355" dirty="0">
                <a:solidFill>
                  <a:srgbClr val="FF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奈良</a:t>
            </a:r>
            <a:r>
              <a:rPr lang="ja-JP" altLang="en-US" sz="6355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が都でした</a:t>
            </a:r>
          </a:p>
        </p:txBody>
      </p:sp>
      <p:sp>
        <p:nvSpPr>
          <p:cNvPr id="22" name="円/楕円 21"/>
          <p:cNvSpPr/>
          <p:nvPr/>
        </p:nvSpPr>
        <p:spPr>
          <a:xfrm>
            <a:off x="10365196" y="7137177"/>
            <a:ext cx="368298" cy="4008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1" y="2307852"/>
            <a:ext cx="5358540" cy="3565864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0"/>
          <a:stretch/>
        </p:blipFill>
        <p:spPr>
          <a:xfrm>
            <a:off x="12650087" y="7276796"/>
            <a:ext cx="5029402" cy="2629055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56" b="11136"/>
          <a:stretch/>
        </p:blipFill>
        <p:spPr>
          <a:xfrm>
            <a:off x="8112174" y="3330204"/>
            <a:ext cx="4772183" cy="3479812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" y="6038886"/>
            <a:ext cx="5169875" cy="3872416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5" r="16925"/>
          <a:stretch/>
        </p:blipFill>
        <p:spPr>
          <a:xfrm>
            <a:off x="4531949" y="1639924"/>
            <a:ext cx="2924453" cy="547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2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9" grpId="0"/>
      <p:bldP spid="17" grpId="0"/>
      <p:bldP spid="15" grpId="0" animBg="1"/>
      <p:bldP spid="15" grpId="1" animBg="1"/>
      <p:bldP spid="9" grpId="0"/>
      <p:bldP spid="9" grpId="1"/>
      <p:bldP spid="10" grpId="0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10" name="Line 6"/>
          <p:cNvSpPr>
            <a:spLocks noChangeShapeType="1"/>
          </p:cNvSpPr>
          <p:nvPr/>
        </p:nvSpPr>
        <p:spPr bwMode="auto">
          <a:xfrm>
            <a:off x="0" y="4466967"/>
            <a:ext cx="17610138" cy="38983"/>
          </a:xfrm>
          <a:prstGeom prst="line">
            <a:avLst/>
          </a:prstGeom>
          <a:noFill/>
          <a:ln w="76200">
            <a:solidFill>
              <a:srgbClr val="66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2600"/>
          </a:p>
        </p:txBody>
      </p:sp>
      <p:sp>
        <p:nvSpPr>
          <p:cNvPr id="149511" name="Rectangle 7"/>
          <p:cNvSpPr>
            <a:spLocks noChangeArrowheads="1"/>
          </p:cNvSpPr>
          <p:nvPr/>
        </p:nvSpPr>
        <p:spPr bwMode="auto">
          <a:xfrm>
            <a:off x="0" y="8553069"/>
            <a:ext cx="17610138" cy="376050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2600"/>
          </a:p>
        </p:txBody>
      </p:sp>
      <p:sp>
        <p:nvSpPr>
          <p:cNvPr id="149512" name="Text Box 8"/>
          <p:cNvSpPr txBox="1">
            <a:spLocks noChangeArrowheads="1"/>
          </p:cNvSpPr>
          <p:nvPr/>
        </p:nvSpPr>
        <p:spPr bwMode="auto">
          <a:xfrm>
            <a:off x="15297830" y="9101802"/>
            <a:ext cx="171515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東 京</a:t>
            </a:r>
          </a:p>
        </p:txBody>
      </p:sp>
      <p:pic>
        <p:nvPicPr>
          <p:cNvPr id="149517" name="Picture 13" descr="BLDG_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8938" y="5000114"/>
            <a:ext cx="2444324" cy="357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18" name="Picture 14" descr="BLDG_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544" y="6417288"/>
            <a:ext cx="1832977" cy="212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19" name="Picture 15" descr="BLDG_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96" y="6992797"/>
            <a:ext cx="1249678" cy="156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22" name="Picture 18" descr="BLDG_0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523" y="7973587"/>
            <a:ext cx="518215" cy="58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24" name="Picture 20" descr="BLDG_0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702" y="8032562"/>
            <a:ext cx="518215" cy="51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25" name="Picture 21" descr="BLDG_0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9585" y="7847688"/>
            <a:ext cx="417324" cy="72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27" name="Picture 23" descr="BLDG_0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0903" y="7821768"/>
            <a:ext cx="428252" cy="72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30" name="Picture 26" descr="BLDG_02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345" y="7930712"/>
            <a:ext cx="623692" cy="61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32" name="Picture 28" descr="i_bb_v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0692" y="7072918"/>
            <a:ext cx="495961" cy="148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34" name="Picture 30" descr="i_bb_v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254" y="7438678"/>
            <a:ext cx="405859" cy="111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541" name="AutoShape 37"/>
          <p:cNvSpPr>
            <a:spLocks noChangeArrowheads="1"/>
          </p:cNvSpPr>
          <p:nvPr/>
        </p:nvSpPr>
        <p:spPr bwMode="auto">
          <a:xfrm>
            <a:off x="197198" y="4801612"/>
            <a:ext cx="3223939" cy="832353"/>
          </a:xfrm>
          <a:prstGeom prst="roundRect">
            <a:avLst>
              <a:gd name="adj" fmla="val 16667"/>
            </a:avLst>
          </a:prstGeom>
          <a:solidFill>
            <a:srgbClr val="FF0066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r>
              <a:rPr lang="ja-JP" altLang="en-US" sz="5778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２０１４年</a:t>
            </a:r>
          </a:p>
        </p:txBody>
      </p:sp>
      <p:sp>
        <p:nvSpPr>
          <p:cNvPr id="149542" name="AutoShape 38"/>
          <p:cNvSpPr>
            <a:spLocks noChangeArrowheads="1"/>
          </p:cNvSpPr>
          <p:nvPr/>
        </p:nvSpPr>
        <p:spPr bwMode="auto">
          <a:xfrm>
            <a:off x="197196" y="282189"/>
            <a:ext cx="3223939" cy="832353"/>
          </a:xfrm>
          <a:prstGeom prst="roundRect">
            <a:avLst>
              <a:gd name="adj" fmla="val 16667"/>
            </a:avLst>
          </a:prstGeom>
          <a:solidFill>
            <a:srgbClr val="FF0066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r>
              <a:rPr lang="ja-JP" altLang="en-US" sz="5778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７１０年</a:t>
            </a:r>
          </a:p>
        </p:txBody>
      </p:sp>
      <p:sp>
        <p:nvSpPr>
          <p:cNvPr id="149544" name="Rectangle 40"/>
          <p:cNvSpPr>
            <a:spLocks noChangeArrowheads="1"/>
          </p:cNvSpPr>
          <p:nvPr/>
        </p:nvSpPr>
        <p:spPr bwMode="auto">
          <a:xfrm>
            <a:off x="0" y="3143913"/>
            <a:ext cx="17610138" cy="376050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2600"/>
          </a:p>
        </p:txBody>
      </p:sp>
      <p:sp>
        <p:nvSpPr>
          <p:cNvPr id="149545" name="Text Box 41"/>
          <p:cNvSpPr txBox="1">
            <a:spLocks noChangeArrowheads="1"/>
          </p:cNvSpPr>
          <p:nvPr/>
        </p:nvSpPr>
        <p:spPr bwMode="auto">
          <a:xfrm>
            <a:off x="4661958" y="9075003"/>
            <a:ext cx="171515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大 阪</a:t>
            </a:r>
          </a:p>
        </p:txBody>
      </p:sp>
      <p:sp>
        <p:nvSpPr>
          <p:cNvPr id="149546" name="Text Box 42"/>
          <p:cNvSpPr txBox="1">
            <a:spLocks noChangeArrowheads="1"/>
          </p:cNvSpPr>
          <p:nvPr/>
        </p:nvSpPr>
        <p:spPr bwMode="auto">
          <a:xfrm>
            <a:off x="8025455" y="9101802"/>
            <a:ext cx="171515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奈 良</a:t>
            </a:r>
          </a:p>
        </p:txBody>
      </p:sp>
      <p:sp>
        <p:nvSpPr>
          <p:cNvPr id="149547" name="Text Box 43"/>
          <p:cNvSpPr txBox="1">
            <a:spLocks noChangeArrowheads="1"/>
          </p:cNvSpPr>
          <p:nvPr/>
        </p:nvSpPr>
        <p:spPr bwMode="auto">
          <a:xfrm>
            <a:off x="11193115" y="9104807"/>
            <a:ext cx="171515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京 都</a:t>
            </a:r>
          </a:p>
        </p:txBody>
      </p:sp>
      <p:sp>
        <p:nvSpPr>
          <p:cNvPr id="149548" name="Text Box 44"/>
          <p:cNvSpPr txBox="1">
            <a:spLocks noChangeArrowheads="1"/>
          </p:cNvSpPr>
          <p:nvPr/>
        </p:nvSpPr>
        <p:spPr bwMode="auto">
          <a:xfrm>
            <a:off x="748620" y="9054950"/>
            <a:ext cx="171515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神 戸</a:t>
            </a:r>
          </a:p>
        </p:txBody>
      </p:sp>
      <p:sp>
        <p:nvSpPr>
          <p:cNvPr id="149549" name="Text Box 45"/>
          <p:cNvSpPr txBox="1">
            <a:spLocks noChangeArrowheads="1"/>
          </p:cNvSpPr>
          <p:nvPr/>
        </p:nvSpPr>
        <p:spPr bwMode="auto">
          <a:xfrm>
            <a:off x="4797077" y="3630904"/>
            <a:ext cx="171515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大 阪</a:t>
            </a:r>
          </a:p>
        </p:txBody>
      </p:sp>
      <p:sp>
        <p:nvSpPr>
          <p:cNvPr id="149550" name="Text Box 46"/>
          <p:cNvSpPr txBox="1">
            <a:spLocks noChangeArrowheads="1"/>
          </p:cNvSpPr>
          <p:nvPr/>
        </p:nvSpPr>
        <p:spPr bwMode="auto">
          <a:xfrm>
            <a:off x="8157519" y="3627177"/>
            <a:ext cx="171515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奈 良</a:t>
            </a:r>
          </a:p>
        </p:txBody>
      </p:sp>
      <p:sp>
        <p:nvSpPr>
          <p:cNvPr id="149551" name="Text Box 47"/>
          <p:cNvSpPr txBox="1">
            <a:spLocks noChangeArrowheads="1"/>
          </p:cNvSpPr>
          <p:nvPr/>
        </p:nvSpPr>
        <p:spPr bwMode="auto">
          <a:xfrm>
            <a:off x="11193115" y="3590688"/>
            <a:ext cx="171515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京 都</a:t>
            </a:r>
          </a:p>
        </p:txBody>
      </p:sp>
      <p:sp>
        <p:nvSpPr>
          <p:cNvPr id="149552" name="Text Box 48"/>
          <p:cNvSpPr txBox="1">
            <a:spLocks noChangeArrowheads="1"/>
          </p:cNvSpPr>
          <p:nvPr/>
        </p:nvSpPr>
        <p:spPr bwMode="auto">
          <a:xfrm>
            <a:off x="678048" y="3642193"/>
            <a:ext cx="171515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神 戸</a:t>
            </a:r>
          </a:p>
        </p:txBody>
      </p:sp>
      <p:sp>
        <p:nvSpPr>
          <p:cNvPr id="149553" name="Text Box 49"/>
          <p:cNvSpPr txBox="1">
            <a:spLocks noChangeArrowheads="1"/>
          </p:cNvSpPr>
          <p:nvPr/>
        </p:nvSpPr>
        <p:spPr bwMode="auto">
          <a:xfrm>
            <a:off x="15149583" y="3619011"/>
            <a:ext cx="171515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東 京</a:t>
            </a:r>
          </a:p>
        </p:txBody>
      </p:sp>
      <p:pic>
        <p:nvPicPr>
          <p:cNvPr id="149554" name="Picture 50" descr="i_bb_v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074" y="1629689"/>
            <a:ext cx="530890" cy="156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56" name="Picture 52" descr="BLDG_02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29" y="2548059"/>
            <a:ext cx="623692" cy="61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57" name="Picture 53" descr="BLDG_0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968" y="2640675"/>
            <a:ext cx="415030" cy="51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58" name="Picture 54" descr="r-nah7s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5185" y="2937545"/>
            <a:ext cx="267515" cy="20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62" name="Picture 58" descr="r-nah7s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908" y="2904297"/>
            <a:ext cx="311846" cy="23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63" name="Picture 59" descr="r-nah7s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082" y="2905022"/>
            <a:ext cx="311846" cy="23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64" name="Picture 60" descr="r-nah7s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553" y="2892260"/>
            <a:ext cx="311846" cy="23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65" name="Picture 61" descr="r-nah7s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687" y="2922458"/>
            <a:ext cx="311846" cy="23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68" name="Picture 64" descr="r-nah7s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946" y="2937546"/>
            <a:ext cx="311846" cy="23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70" name="Picture 66" descr="r-nah7s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779" y="2923788"/>
            <a:ext cx="311846" cy="23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8" t="11573" r="27906"/>
          <a:stretch/>
        </p:blipFill>
        <p:spPr>
          <a:xfrm>
            <a:off x="844353" y="7343229"/>
            <a:ext cx="398192" cy="1212560"/>
          </a:xfrm>
          <a:prstGeom prst="rect">
            <a:avLst/>
          </a:prstGeom>
        </p:spPr>
      </p:pic>
      <p:pic>
        <p:nvPicPr>
          <p:cNvPr id="45" name="Picture 51" descr="i_bb_v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457" y="2051923"/>
            <a:ext cx="417324" cy="111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50" descr="i_bb_v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614" y="2201143"/>
            <a:ext cx="335838" cy="92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図 4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746" y="2409771"/>
            <a:ext cx="1069229" cy="71152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5" t="12243" r="43689" b="11394"/>
          <a:stretch/>
        </p:blipFill>
        <p:spPr>
          <a:xfrm>
            <a:off x="4308178" y="7403275"/>
            <a:ext cx="1136274" cy="1167180"/>
          </a:xfrm>
          <a:prstGeom prst="rect">
            <a:avLst/>
          </a:prstGeom>
        </p:spPr>
      </p:pic>
      <p:pic>
        <p:nvPicPr>
          <p:cNvPr id="42" name="Picture 13" descr="BLDG_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1083" y="4996862"/>
            <a:ext cx="2444324" cy="357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図 4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49" t="71000" b="2750"/>
          <a:stretch/>
        </p:blipFill>
        <p:spPr>
          <a:xfrm>
            <a:off x="15963868" y="7100011"/>
            <a:ext cx="1315105" cy="148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0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10" grpId="0" animBg="1"/>
      <p:bldP spid="149511" grpId="0" animBg="1"/>
      <p:bldP spid="149512" grpId="0"/>
      <p:bldP spid="149541" grpId="0" animBg="1"/>
      <p:bldP spid="149542" grpId="0" animBg="1"/>
      <p:bldP spid="149544" grpId="0" animBg="1"/>
      <p:bldP spid="149546" grpId="0"/>
      <p:bldP spid="149547" grpId="0"/>
      <p:bldP spid="149548" grpId="0"/>
      <p:bldP spid="149550" grpId="0"/>
      <p:bldP spid="149551" grpId="0"/>
      <p:bldP spid="149552" grpId="0"/>
      <p:bldP spid="1495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8" t="13251" r="1963" b="33201"/>
          <a:stretch/>
        </p:blipFill>
        <p:spPr>
          <a:xfrm>
            <a:off x="122125" y="1416714"/>
            <a:ext cx="17506045" cy="8456883"/>
          </a:xfrm>
          <a:prstGeom prst="rect">
            <a:avLst/>
          </a:prstGeom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836504" y="443217"/>
            <a:ext cx="8059847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0400" dirty="0">
                <a:solidFill>
                  <a:schemeClr val="tx2">
                    <a:lumMod val="7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東大寺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044521" y="149"/>
            <a:ext cx="4784388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467" dirty="0">
                <a:solidFill>
                  <a:schemeClr val="tx2">
                    <a:lumMod val="7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 う   だ い     じ</a:t>
            </a:r>
          </a:p>
        </p:txBody>
      </p:sp>
    </p:spTree>
    <p:extLst>
      <p:ext uri="{BB962C8B-B14F-4D97-AF65-F5344CB8AC3E}">
        <p14:creationId xmlns:p14="http://schemas.microsoft.com/office/powerpoint/2010/main" val="109750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0" t="17791" r="29790" b="24731"/>
          <a:stretch/>
        </p:blipFill>
        <p:spPr>
          <a:xfrm>
            <a:off x="3084606" y="149"/>
            <a:ext cx="11465172" cy="9905702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4919656" y="896671"/>
            <a:ext cx="1962845" cy="811265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ja-JP" altLang="en-US" sz="11555" dirty="0">
                <a:solidFill>
                  <a:schemeClr val="tx2">
                    <a:lumMod val="7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奈良の大仏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6478928" y="1069156"/>
            <a:ext cx="807016" cy="811265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ja-JP" altLang="en-US" sz="4044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ja-JP" altLang="en-US" sz="4044" dirty="0">
                <a:solidFill>
                  <a:schemeClr val="tx2">
                    <a:lumMod val="7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な       ら           だ い   ぶ つ</a:t>
            </a:r>
          </a:p>
        </p:txBody>
      </p:sp>
    </p:spTree>
    <p:extLst>
      <p:ext uri="{BB962C8B-B14F-4D97-AF65-F5344CB8AC3E}">
        <p14:creationId xmlns:p14="http://schemas.microsoft.com/office/powerpoint/2010/main" val="20346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2"/>
          <a:stretch/>
        </p:blipFill>
        <p:spPr>
          <a:xfrm>
            <a:off x="1108445" y="2211135"/>
            <a:ext cx="6656540" cy="7205302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 t="5724" b="11848"/>
          <a:stretch/>
        </p:blipFill>
        <p:spPr>
          <a:xfrm>
            <a:off x="10469204" y="2069482"/>
            <a:ext cx="6136497" cy="7488608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788717" y="168613"/>
            <a:ext cx="16329324" cy="1425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666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柱の穴は、大仏の　　　　　  と同じ</a:t>
            </a:r>
          </a:p>
        </p:txBody>
      </p:sp>
      <p:sp>
        <p:nvSpPr>
          <p:cNvPr id="5" name="角丸四角形 4"/>
          <p:cNvSpPr/>
          <p:nvPr/>
        </p:nvSpPr>
        <p:spPr>
          <a:xfrm>
            <a:off x="9221103" y="168612"/>
            <a:ext cx="4056329" cy="1456118"/>
          </a:xfrm>
          <a:prstGeom prst="roundRect">
            <a:avLst>
              <a:gd name="adj" fmla="val 9131"/>
            </a:avLst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</p:spTree>
    <p:extLst>
      <p:ext uri="{BB962C8B-B14F-4D97-AF65-F5344CB8AC3E}">
        <p14:creationId xmlns:p14="http://schemas.microsoft.com/office/powerpoint/2010/main" val="76728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2"/>
          <a:stretch/>
        </p:blipFill>
        <p:spPr>
          <a:xfrm>
            <a:off x="13561570" y="3704900"/>
            <a:ext cx="3743272" cy="4051867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 t="5724" b="11848"/>
          <a:stretch/>
        </p:blipFill>
        <p:spPr>
          <a:xfrm>
            <a:off x="496932" y="1986528"/>
            <a:ext cx="5200422" cy="7488608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788717" y="168613"/>
            <a:ext cx="16329324" cy="1425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666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柱の穴は、大仏の　　　　　  と同じ</a:t>
            </a:r>
          </a:p>
        </p:txBody>
      </p:sp>
      <p:sp>
        <p:nvSpPr>
          <p:cNvPr id="5" name="角丸四角形 4"/>
          <p:cNvSpPr/>
          <p:nvPr/>
        </p:nvSpPr>
        <p:spPr>
          <a:xfrm>
            <a:off x="9250781" y="179519"/>
            <a:ext cx="4056329" cy="1456118"/>
          </a:xfrm>
          <a:prstGeom prst="roundRect">
            <a:avLst>
              <a:gd name="adj" fmla="val 6619"/>
            </a:avLst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6" t="44452" r="56034" b="38376"/>
          <a:stretch/>
        </p:blipFill>
        <p:spPr>
          <a:xfrm>
            <a:off x="6001329" y="5585472"/>
            <a:ext cx="1248101" cy="1560126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1004437" y="5585472"/>
            <a:ext cx="1248101" cy="156012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9" t="51618" r="57888" b="37198"/>
          <a:stretch/>
        </p:blipFill>
        <p:spPr>
          <a:xfrm>
            <a:off x="7524641" y="2716819"/>
            <a:ext cx="5782469" cy="6136497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9401233" y="140288"/>
            <a:ext cx="4160337" cy="1425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666" dirty="0">
                <a:solidFill>
                  <a:srgbClr val="FF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鼻の穴</a:t>
            </a:r>
          </a:p>
        </p:txBody>
      </p:sp>
      <p:sp>
        <p:nvSpPr>
          <p:cNvPr id="10" name="角丸四角形 9"/>
          <p:cNvSpPr/>
          <p:nvPr/>
        </p:nvSpPr>
        <p:spPr>
          <a:xfrm>
            <a:off x="14081096" y="4536966"/>
            <a:ext cx="1352110" cy="182856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  <p:sp>
        <p:nvSpPr>
          <p:cNvPr id="11" name="角丸四角形 10"/>
          <p:cNvSpPr/>
          <p:nvPr/>
        </p:nvSpPr>
        <p:spPr>
          <a:xfrm rot="17596043">
            <a:off x="10172074" y="4870782"/>
            <a:ext cx="1352110" cy="182856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600"/>
          </a:p>
        </p:txBody>
      </p:sp>
    </p:spTree>
    <p:extLst>
      <p:ext uri="{BB962C8B-B14F-4D97-AF65-F5344CB8AC3E}">
        <p14:creationId xmlns:p14="http://schemas.microsoft.com/office/powerpoint/2010/main" val="332568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9" grpId="0"/>
      <p:bldP spid="10" grpId="0" animBg="1"/>
      <p:bldP spid="10" grpId="1" animBg="1"/>
      <p:bldP spid="11" grpId="0" animBg="1"/>
      <p:bldP spid="1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491cf55288e1bd6195c92bb616fe48fdb79b39c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1017</TotalTime>
  <Words>194</Words>
  <Application>Microsoft Office PowerPoint</Application>
  <PresentationFormat>ユーザー設定</PresentationFormat>
  <Paragraphs>69</Paragraphs>
  <Slides>12</Slides>
  <Notes>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22" baseType="lpstr">
      <vt:lpstr>AR Pゴシック体S</vt:lpstr>
      <vt:lpstr>AR教科書体M</vt:lpstr>
      <vt:lpstr>Eras Bold ITC</vt:lpstr>
      <vt:lpstr>HGP創英角ｺﾞｼｯｸUB</vt:lpstr>
      <vt:lpstr>ＭＳ Ｐゴシック</vt:lpstr>
      <vt:lpstr>メイリオ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稲葉通太</dc:creator>
  <cp:lastModifiedBy>稲葉通太</cp:lastModifiedBy>
  <cp:revision>101</cp:revision>
  <cp:lastPrinted>2014-09-25T06:35:32Z</cp:lastPrinted>
  <dcterms:created xsi:type="dcterms:W3CDTF">2014-07-20T08:05:01Z</dcterms:created>
  <dcterms:modified xsi:type="dcterms:W3CDTF">2016-02-22T12:01:51Z</dcterms:modified>
</cp:coreProperties>
</file>