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67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86F9-02BC-4F18-90D6-0A27685897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0E1A-4657-4F8B-9774-BAB306286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88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212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891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502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8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03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025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86F9-02BC-4F18-90D6-0A27685897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0E1A-4657-4F8B-9774-BAB306286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97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39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112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058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6F9-02BC-4F18-90D6-0A27685897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70E1A-4657-4F8B-9774-BAB306286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5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upload.wikimedia.org/wikipedia/commons/3/36/Nagaoka-tenjin_hakubai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ja.wikipedia.org/wiki/%E3%83%95%E3%82%A1%E3%82%A4%E3%83%AB:Umeboshi_20101209_c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upload.wikimedia.org/wikipedia/commons/a/af/Fruits_of_Japanese_plum.jpg" TargetMode="External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94405" y="216648"/>
            <a:ext cx="12064978" cy="10702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AR P丸ゴシック体E" pitchFamily="50" charset="-128"/>
                <a:ea typeface="AR P丸ゴシック体E" pitchFamily="50" charset="-128"/>
              </a:rPr>
              <a:t>　　</a:t>
            </a:r>
            <a:r>
              <a:rPr lang="ja-JP" altLang="en-US" sz="635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もうすぐ 梅雨です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82361" y="2081879"/>
            <a:ext cx="2536584" cy="2267155"/>
          </a:xfrm>
          <a:prstGeom prst="rect">
            <a:avLst/>
          </a:prstGeom>
          <a:noFill/>
        </p:spPr>
        <p:txBody>
          <a:bodyPr wrap="none" lIns="132076" tIns="66038" rIns="132076" bIns="66038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13866" dirty="0">
                <a:ln w="28575">
                  <a:solidFill>
                    <a:srgbClr val="7030A0"/>
                  </a:solidFill>
                </a:ln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梅</a:t>
            </a:r>
            <a:r>
              <a:rPr lang="ja-JP" altLang="en-US" sz="11555" dirty="0">
                <a:ln w="28575">
                  <a:solidFill>
                    <a:srgbClr val="7030A0"/>
                  </a:solidFill>
                </a:ln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8586" y="1470930"/>
            <a:ext cx="4576371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778" dirty="0">
                <a:latin typeface="AR P教科書体M" pitchFamily="50" charset="-128"/>
                <a:ea typeface="AR P教科書体M" pitchFamily="50" charset="-128"/>
              </a:rPr>
              <a:t>  </a:t>
            </a:r>
            <a:r>
              <a:rPr lang="ja-JP" altLang="en-US" sz="5778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　　 ゆ</a:t>
            </a:r>
            <a:endParaRPr lang="ja-JP" altLang="en-US" sz="4622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ファイル:Nagaoka-tenjin hakubai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45"/>
          <a:stretch/>
        </p:blipFill>
        <p:spPr bwMode="auto">
          <a:xfrm>
            <a:off x="13823446" y="1426338"/>
            <a:ext cx="3389154" cy="212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ファイル:Fruits of Japanese plum.jp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9"/>
          <a:stretch/>
        </p:blipFill>
        <p:spPr bwMode="auto">
          <a:xfrm>
            <a:off x="13797474" y="4116835"/>
            <a:ext cx="3389154" cy="231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3/33/Umeboshi_20101209_c.jpg/220px-Umeboshi_20101209_c.jpg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" t="14689" r="7190" b="12169"/>
          <a:stretch/>
        </p:blipFill>
        <p:spPr bwMode="auto">
          <a:xfrm>
            <a:off x="9870897" y="7156635"/>
            <a:ext cx="3286160" cy="217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84395" y="4299169"/>
            <a:ext cx="10507753" cy="5427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６月から７月にかけて雨が</a:t>
            </a:r>
          </a:p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よくふります。</a:t>
            </a:r>
          </a:p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これを「つゆ」といいます。</a:t>
            </a:r>
          </a:p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この時</a:t>
            </a:r>
            <a:r>
              <a:rPr lang="ja-JP" altLang="en-US" sz="5778" spc="433" dirty="0" smtClean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きは</a:t>
            </a:r>
            <a:endParaRPr lang="ja-JP" altLang="en-US" sz="5778" spc="433" dirty="0">
              <a:solidFill>
                <a:srgbClr val="FF0066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ので、この名前がついたと</a:t>
            </a:r>
          </a:p>
          <a:p>
            <a:r>
              <a:rPr lang="ja-JP" altLang="en-US" sz="5778" spc="433" dirty="0">
                <a:solidFill>
                  <a:schemeClr val="accent5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いわれています。</a:t>
            </a:r>
          </a:p>
        </p:txBody>
      </p:sp>
      <p:sp>
        <p:nvSpPr>
          <p:cNvPr id="6" name="下矢印 5"/>
          <p:cNvSpPr/>
          <p:nvPr/>
        </p:nvSpPr>
        <p:spPr>
          <a:xfrm>
            <a:off x="15204593" y="3617199"/>
            <a:ext cx="331994" cy="416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1" name="下矢印 10"/>
          <p:cNvSpPr/>
          <p:nvPr/>
        </p:nvSpPr>
        <p:spPr>
          <a:xfrm>
            <a:off x="15326054" y="6523198"/>
            <a:ext cx="331994" cy="416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2" name="下矢印 11"/>
          <p:cNvSpPr/>
          <p:nvPr/>
        </p:nvSpPr>
        <p:spPr>
          <a:xfrm rot="5400000">
            <a:off x="13285371" y="8263782"/>
            <a:ext cx="331994" cy="416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10" name="グループ化 9"/>
          <p:cNvGrpSpPr/>
          <p:nvPr/>
        </p:nvGrpSpPr>
        <p:grpSpPr>
          <a:xfrm>
            <a:off x="13831973" y="7033168"/>
            <a:ext cx="3435566" cy="2419869"/>
            <a:chOff x="8328249" y="4057912"/>
            <a:chExt cx="1898031" cy="1171288"/>
          </a:xfrm>
        </p:grpSpPr>
        <p:pic>
          <p:nvPicPr>
            <p:cNvPr id="1030" name="Picture 6" descr="青梅→完熟梅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885" t="7273" r="2166" b="5728"/>
            <a:stretch/>
          </p:blipFill>
          <p:spPr bwMode="auto">
            <a:xfrm>
              <a:off x="8445982" y="4174921"/>
              <a:ext cx="1631620" cy="1002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正方形/長方形 6"/>
            <p:cNvSpPr/>
            <p:nvPr/>
          </p:nvSpPr>
          <p:spPr>
            <a:xfrm>
              <a:off x="8328249" y="4057912"/>
              <a:ext cx="1898031" cy="1171288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60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3226959" y="2105381"/>
            <a:ext cx="2379489" cy="2267155"/>
          </a:xfrm>
          <a:prstGeom prst="rect">
            <a:avLst/>
          </a:prstGeom>
          <a:noFill/>
        </p:spPr>
        <p:txBody>
          <a:bodyPr wrap="none" lIns="132076" tIns="66038" rIns="132076" bIns="66038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11555" dirty="0">
                <a:ln w="28575">
                  <a:solidFill>
                    <a:srgbClr val="7030A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ja-JP" altLang="en-US" sz="13866" dirty="0">
                <a:ln w="28575">
                  <a:solidFill>
                    <a:srgbClr val="7030A0"/>
                  </a:solidFill>
                </a:ln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雨</a:t>
            </a:r>
            <a:endParaRPr lang="ja-JP" altLang="en-US" sz="11555" dirty="0">
              <a:ln w="28575">
                <a:solidFill>
                  <a:srgbClr val="7030A0"/>
                </a:solidFill>
              </a:ln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00725" y="6922718"/>
            <a:ext cx="10507753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778" spc="433" dirty="0" smtClean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うめ</a:t>
            </a:r>
            <a:r>
              <a:rPr lang="ja-JP" altLang="en-US" sz="5778" spc="433" dirty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の実が</a:t>
            </a:r>
            <a:r>
              <a:rPr lang="ja-JP" altLang="en-US" sz="5778" spc="433" dirty="0" smtClean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じゅくす</a:t>
            </a:r>
            <a:endParaRPr lang="ja-JP" altLang="en-US" sz="5778" spc="433" dirty="0">
              <a:solidFill>
                <a:schemeClr val="accent5">
                  <a:lumMod val="50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50" y="1409967"/>
            <a:ext cx="5001045" cy="500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 tmFilter="0, 0; .2, .5; .8, .5; 1, 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0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11" grpId="0" animBg="1"/>
      <p:bldP spid="12" grpId="0" animBg="1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1ef28ad4ed5cce3589cb92f75431dccdc614c4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43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AR Pゴシック体S</vt:lpstr>
      <vt:lpstr>AR P丸ゴシック体E</vt:lpstr>
      <vt:lpstr>AR P教科書体M</vt:lpstr>
      <vt:lpstr>Eras Bold ITC</vt:lpstr>
      <vt:lpstr>HGP教科書体</vt:lpstr>
      <vt:lpstr>HGP創英角ｺﾞｼｯｸUB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101</cp:revision>
  <cp:lastPrinted>2014-09-25T06:35:32Z</cp:lastPrinted>
  <dcterms:created xsi:type="dcterms:W3CDTF">2014-07-20T08:05:01Z</dcterms:created>
  <dcterms:modified xsi:type="dcterms:W3CDTF">2016-02-21T11:51:48Z</dcterms:modified>
</cp:coreProperties>
</file>