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notesMasterIdLst>
    <p:notesMasterId r:id="rId11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1" r:id="rId9"/>
    <p:sldId id="272" r:id="rId10"/>
  </p:sldIdLst>
  <p:sldSz cx="17610138" cy="9906000"/>
  <p:notesSz cx="6797675" cy="9926638"/>
  <p:custDataLst>
    <p:tags r:id="rId12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336699"/>
    <a:srgbClr val="993366"/>
    <a:srgbClr val="008080"/>
    <a:srgbClr val="FF6699"/>
    <a:srgbClr val="FF3399"/>
    <a:srgbClr val="9933FF"/>
    <a:srgbClr val="0066FF"/>
    <a:srgbClr val="00FF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65" d="100"/>
          <a:sy n="65" d="100"/>
        </p:scale>
        <p:origin x="42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59ED4-A57A-4DD7-9C5D-68E6BC71C0A8}" type="datetimeFigureOut">
              <a:rPr kumimoji="1" lang="ja-JP" altLang="en-US" smtClean="0"/>
              <a:t>2015/12/30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CC4D0-E3C0-47DA-B12C-27B213BF2C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9625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68218-BF90-474D-9084-875317656D6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5202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01267" y="1621191"/>
            <a:ext cx="13207604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201267" y="5202944"/>
            <a:ext cx="13207604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72D04-413E-4475-AA90-D1151B0064F3}" type="datetimeFigureOut">
              <a:rPr kumimoji="1" lang="ja-JP" altLang="en-US" smtClean="0"/>
              <a:t>2015/12/30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236EC-DB13-49E8-BFDA-84D57B0014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3137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2015/12/30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51654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12602255" y="527403"/>
            <a:ext cx="3797186" cy="8394877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210697" y="527403"/>
            <a:ext cx="11171431" cy="8394877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2015/12/30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9012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398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97A11D6A-2C9E-423E-8C8F-E4AFD572C89F}" type="datetimeFigureOut">
              <a:rPr kumimoji="1" lang="ja-JP" altLang="en-US" smtClean="0"/>
              <a:t>2015/12/30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1694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2015/12/30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4972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01525" y="2469622"/>
            <a:ext cx="15188744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01525" y="6629225"/>
            <a:ext cx="15188744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2015/12/30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4954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210697" y="2637014"/>
            <a:ext cx="7484309" cy="6285266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915132" y="2637014"/>
            <a:ext cx="7484309" cy="6285266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2015/12/30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1878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2991" y="527404"/>
            <a:ext cx="15188744" cy="1914702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12991" y="2428347"/>
            <a:ext cx="744991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212991" y="3618442"/>
            <a:ext cx="7449913" cy="5322183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8915133" y="2428347"/>
            <a:ext cx="7486602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8915133" y="3618442"/>
            <a:ext cx="7486602" cy="5322183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2015/12/30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6654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72D04-413E-4475-AA90-D1151B0064F3}" type="datetimeFigureOut">
              <a:rPr kumimoji="1" lang="ja-JP" altLang="en-US" smtClean="0"/>
              <a:t>2015/12/30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236EC-DB13-49E8-BFDA-84D57B0014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5232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2015/12/30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66357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486603" y="1426281"/>
            <a:ext cx="8915132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2015/12/30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8023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7486603" y="1426281"/>
            <a:ext cx="8915132" cy="7039681"/>
          </a:xfrm>
        </p:spPr>
        <p:txBody>
          <a:bodyPr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2015/12/30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683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210697" y="527404"/>
            <a:ext cx="15188744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10697" y="2637014"/>
            <a:ext cx="15188744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72D04-413E-4475-AA90-D1151B0064F3}" type="datetimeFigureOut">
              <a:rPr kumimoji="1" lang="ja-JP" altLang="en-US" smtClean="0"/>
              <a:t>2015/12/30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236EC-DB13-49E8-BFDA-84D57B0014A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7" name="グループ化 6"/>
          <p:cNvGrpSpPr/>
          <p:nvPr userDrawn="1"/>
        </p:nvGrpSpPr>
        <p:grpSpPr>
          <a:xfrm>
            <a:off x="16601716" y="92297"/>
            <a:ext cx="1191302" cy="712206"/>
            <a:chOff x="16601716" y="92297"/>
            <a:chExt cx="1191302" cy="712206"/>
          </a:xfrm>
        </p:grpSpPr>
        <p:sp>
          <p:nvSpPr>
            <p:cNvPr id="8" name="二等辺三角形 7"/>
            <p:cNvSpPr/>
            <p:nvPr/>
          </p:nvSpPr>
          <p:spPr>
            <a:xfrm rot="2986989" flipH="1">
              <a:off x="17023356" y="104466"/>
              <a:ext cx="269350" cy="719450"/>
            </a:xfrm>
            <a:prstGeom prst="triangle">
              <a:avLst>
                <a:gd name="adj" fmla="val 98107"/>
              </a:avLst>
            </a:prstGeom>
            <a:solidFill>
              <a:srgbClr val="0066FF">
                <a:alpha val="27059"/>
              </a:srgbClr>
            </a:solidFill>
            <a:ln w="63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二等辺三角形 8"/>
            <p:cNvSpPr/>
            <p:nvPr/>
          </p:nvSpPr>
          <p:spPr>
            <a:xfrm rot="13785906">
              <a:off x="16695228" y="618297"/>
              <a:ext cx="149087" cy="195122"/>
            </a:xfrm>
            <a:prstGeom prst="triangle">
              <a:avLst>
                <a:gd name="adj" fmla="val 27482"/>
              </a:avLst>
            </a:prstGeom>
            <a:solidFill>
              <a:srgbClr val="66FFFF">
                <a:alpha val="27059"/>
              </a:srgbClr>
            </a:solidFill>
            <a:ln w="63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" name="二等辺三角形 9"/>
            <p:cNvSpPr/>
            <p:nvPr/>
          </p:nvSpPr>
          <p:spPr>
            <a:xfrm rot="3330283">
              <a:off x="16836687" y="-142674"/>
              <a:ext cx="266839" cy="736782"/>
            </a:xfrm>
            <a:prstGeom prst="triangle">
              <a:avLst>
                <a:gd name="adj" fmla="val 100000"/>
              </a:avLst>
            </a:prstGeom>
            <a:solidFill>
              <a:srgbClr val="99FFCC">
                <a:alpha val="27059"/>
              </a:srgbClr>
            </a:solidFill>
            <a:ln w="63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1" name="直線コネクタ 10"/>
            <p:cNvCxnSpPr>
              <a:endCxn id="9" idx="0"/>
            </p:cNvCxnSpPr>
            <p:nvPr/>
          </p:nvCxnSpPr>
          <p:spPr>
            <a:xfrm flipH="1">
              <a:off x="16716978" y="539177"/>
              <a:ext cx="23562" cy="265326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テキスト ボックス 2"/>
            <p:cNvSpPr txBox="1"/>
            <p:nvPr/>
          </p:nvSpPr>
          <p:spPr>
            <a:xfrm rot="21554659">
              <a:off x="16965285" y="421422"/>
              <a:ext cx="827733" cy="287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2000" dirty="0" smtClean="0">
                  <a:solidFill>
                    <a:srgbClr val="0099CC"/>
                  </a:solidFill>
                  <a:latin typeface="Eras Bold ITC" panose="020B0907030504020204" pitchFamily="34" charset="0"/>
                  <a:ea typeface="AR Pゴシック体S" panose="020B0600010101010101" pitchFamily="50" charset="-128"/>
                </a:rPr>
                <a:t>Edu</a:t>
              </a:r>
              <a:endParaRPr kumimoji="1" lang="ja-JP" altLang="en-US" sz="2000" dirty="0">
                <a:solidFill>
                  <a:srgbClr val="0099CC"/>
                </a:solidFill>
                <a:latin typeface="Eras Bold ITC" panose="020B0907030504020204" pitchFamily="34" charset="0"/>
                <a:ea typeface="AR Pゴシック体S" panose="020B0600010101010101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502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38" r:id="rId12"/>
    <p:sldLayoutId id="2147483843" r:id="rId13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kumimoji="1"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kumimoji="1"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4.wmf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microsoft.com/office/2007/relationships/hdphoto" Target="../media/hdphoto4.wdp"/><Relationship Id="rId5" Type="http://schemas.openxmlformats.org/officeDocument/2006/relationships/image" Target="../media/image7.jpe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hyperlink" Target="http://www.ictnavi.com/" TargetMode="External"/><Relationship Id="rId5" Type="http://schemas.microsoft.com/office/2007/relationships/hdphoto" Target="../media/hdphoto6.wdp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3018293" y="688360"/>
            <a:ext cx="10105815" cy="8504896"/>
            <a:chOff x="2064327" y="484909"/>
            <a:chExt cx="6996544" cy="5888182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12" t="15152" r="58860" b="16970"/>
            <a:stretch/>
          </p:blipFill>
          <p:spPr>
            <a:xfrm>
              <a:off x="2064327" y="484909"/>
              <a:ext cx="3602182" cy="5888182"/>
            </a:xfrm>
            <a:prstGeom prst="rect">
              <a:avLst/>
            </a:prstGeom>
          </p:spPr>
        </p:pic>
        <p:pic>
          <p:nvPicPr>
            <p:cNvPr id="29" name="図 28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146" t="30101" r="16986" b="24040"/>
            <a:stretch/>
          </p:blipFill>
          <p:spPr>
            <a:xfrm>
              <a:off x="5943598" y="1780309"/>
              <a:ext cx="3117273" cy="3546764"/>
            </a:xfrm>
            <a:prstGeom prst="rect">
              <a:avLst/>
            </a:prstGeom>
          </p:spPr>
        </p:pic>
      </p:grpSp>
      <p:sp>
        <p:nvSpPr>
          <p:cNvPr id="5" name="テキスト ボックス 4"/>
          <p:cNvSpPr txBox="1"/>
          <p:nvPr/>
        </p:nvSpPr>
        <p:spPr>
          <a:xfrm>
            <a:off x="13697253" y="441543"/>
            <a:ext cx="3159839" cy="96025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11555"/>
              </a:lnSpc>
            </a:pPr>
            <a:r>
              <a:rPr lang="ja-JP" altLang="en-US" sz="8666" dirty="0">
                <a:solidFill>
                  <a:schemeClr val="accent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だれでも</a:t>
            </a:r>
          </a:p>
          <a:p>
            <a:pPr>
              <a:lnSpc>
                <a:spcPts val="11555"/>
              </a:lnSpc>
            </a:pPr>
            <a:r>
              <a:rPr lang="ja-JP" altLang="en-US" sz="8666" dirty="0">
                <a:solidFill>
                  <a:schemeClr val="accent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知ってるこの漢字</a:t>
            </a:r>
          </a:p>
        </p:txBody>
      </p:sp>
    </p:spTree>
    <p:extLst>
      <p:ext uri="{BB962C8B-B14F-4D97-AF65-F5344CB8AC3E}">
        <p14:creationId xmlns:p14="http://schemas.microsoft.com/office/powerpoint/2010/main" val="381291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981717" y="700552"/>
            <a:ext cx="10105815" cy="8504896"/>
            <a:chOff x="2064327" y="484909"/>
            <a:chExt cx="6996544" cy="5888182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12" t="15152" r="58860" b="16970"/>
            <a:stretch/>
          </p:blipFill>
          <p:spPr>
            <a:xfrm>
              <a:off x="2064327" y="484909"/>
              <a:ext cx="3602182" cy="5888182"/>
            </a:xfrm>
            <a:prstGeom prst="rect">
              <a:avLst/>
            </a:prstGeom>
          </p:spPr>
        </p:pic>
        <p:pic>
          <p:nvPicPr>
            <p:cNvPr id="29" name="図 28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146" t="30101" r="16986" b="24040"/>
            <a:stretch/>
          </p:blipFill>
          <p:spPr>
            <a:xfrm>
              <a:off x="5943598" y="1780309"/>
              <a:ext cx="3117273" cy="3546764"/>
            </a:xfrm>
            <a:prstGeom prst="rect">
              <a:avLst/>
            </a:prstGeom>
          </p:spPr>
        </p:pic>
      </p:grpSp>
      <p:pic>
        <p:nvPicPr>
          <p:cNvPr id="2051" name="Picture 3" descr="C:\Users\michio0218\AppData\Local\Microsoft\Windows\Temporary Internet Files\Content.IE5\5MP1CE8A\MC900432594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070">
            <a:off x="13548543" y="4741154"/>
            <a:ext cx="4313958" cy="431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コネクタ 5"/>
          <p:cNvCxnSpPr/>
          <p:nvPr/>
        </p:nvCxnSpPr>
        <p:spPr>
          <a:xfrm>
            <a:off x="8206364" y="498141"/>
            <a:ext cx="64956" cy="9407712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922968" y="498141"/>
            <a:ext cx="1672253" cy="96025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11555"/>
              </a:lnSpc>
            </a:pPr>
            <a:r>
              <a:rPr lang="ja-JP" altLang="en-US" sz="8666" dirty="0">
                <a:solidFill>
                  <a:schemeClr val="accent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切っちゃうと</a:t>
            </a:r>
            <a:r>
              <a:rPr lang="en-US" altLang="ja-JP" sz="8666" dirty="0">
                <a:solidFill>
                  <a:schemeClr val="accent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endParaRPr lang="ja-JP" altLang="en-US" sz="8666" dirty="0">
              <a:solidFill>
                <a:schemeClr val="accent1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219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0.03426 C -0.07722 0.05764 -0.08021 0.09027 -0.08659 0.11157 C -0.08985 0.1331 -0.09662 0.15463 -0.103 0.17222 C -0.11289 0.1993 -0.09922 0.16365 -0.1069 0.18889 C -0.10795 0.19213 -0.10964 0.19444 -0.11068 0.19814 C -0.11276 0.20439 -0.11394 0.21134 -0.11589 0.21759 C -0.11784 0.22407 -0.11927 0.23264 -0.12227 0.23703 C -0.1267 0.24328 -0.13099 0.25115 -0.13503 0.25902 C -0.14128 0.27083 -0.13607 0.26551 -0.14258 0.27014 C -0.15065 0.28171 -0.15769 0.28356 -0.16706 0.28634 C -0.20899 0.28495 -0.23737 0.28842 -0.27422 0.27569 C -0.2918 0.26342 -0.31198 0.26041 -0.33034 0.25625 C -0.34519 0.24768 -0.36029 0.2412 -0.375 0.23125 C -0.38373 0.21828 -0.37969 0.22222 -0.38659 0.21759 C -0.38815 0.21365 -0.38959 0.20949 -0.39154 0.20625 C -0.39401 0.20208 -0.39922 0.19467 -0.39922 0.1949 C -0.40352 0.16805 -0.40248 0.1412 -0.39922 0.11435 C -0.39883 0.03865 -0.39883 -0.03704 -0.39805 -0.11412 C -0.39792 -0.12176 -0.39675 -0.12986 -0.39662 -0.1382 C -0.39558 -0.19121 -0.39753 -0.23843 -0.39154 -0.28912 C -0.38789 -0.37986 -0.3875 -0.4713 -0.38516 -0.5632 C -0.38568 -0.61968 -0.38242 -0.71111 -0.39284 -0.77361 C -0.39414 -0.79329 -0.39753 -0.80811 -0.39922 -0.82686 C -0.40352 -0.87292 -0.4043 -0.91551 -0.4043 -0.96297 " pathEditMode="relative" rAng="0" ptsTypes="AAAAAAAAAAAAAAAAAAAAAAAA">
                                      <p:cBhvr>
                                        <p:cTn id="14" dur="6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-3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2" t="15152" r="58860" b="16970"/>
          <a:stretch/>
        </p:blipFill>
        <p:spPr>
          <a:xfrm>
            <a:off x="2981717" y="700552"/>
            <a:ext cx="5202995" cy="8504896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6" t="30101" r="16986" b="24040"/>
          <a:stretch/>
        </p:blipFill>
        <p:spPr>
          <a:xfrm>
            <a:off x="8455027" y="2391525"/>
            <a:ext cx="4502592" cy="51229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122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4 -0.00096 L 0.19183 0.00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65" y="4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4948E-7 -2.5641E-6 L -0.0778 -2.5641E-6 C -0.1125 -2.5641E-6 -0.15514 0.00112 -0.15514 0.00225 L -0.15514 0.00465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2" y="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6" t="30101" r="16986" b="24040"/>
          <a:stretch/>
        </p:blipFill>
        <p:spPr>
          <a:xfrm>
            <a:off x="11791740" y="2594757"/>
            <a:ext cx="4502592" cy="512295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667" t="30303" r="43788" b="50707"/>
          <a:stretch/>
        </p:blipFill>
        <p:spPr>
          <a:xfrm rot="5400000">
            <a:off x="10670664" y="2047456"/>
            <a:ext cx="6290371" cy="5565014"/>
          </a:xfrm>
          <a:prstGeom prst="ellipse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2" t="15152" r="58860" b="16970"/>
          <a:stretch/>
        </p:blipFill>
        <p:spPr>
          <a:xfrm>
            <a:off x="380220" y="673081"/>
            <a:ext cx="5202995" cy="8504896"/>
          </a:xfrm>
          <a:prstGeom prst="rect">
            <a:avLst/>
          </a:prstGeom>
        </p:spPr>
      </p:pic>
      <p:pic>
        <p:nvPicPr>
          <p:cNvPr id="6" name="Picture 3" descr="C:\Users\michio0218\AppData\Local\Microsoft\Windows\Temporary Internet Files\Content.IE5\5MP1CE8A\MC90039115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6568">
            <a:off x="144838" y="1448234"/>
            <a:ext cx="6088526" cy="208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michio0218\AppData\Local\Microsoft\Windows\Temporary Internet Files\Content.IE5\5MP1CE8A\MC90039115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907" y="3547125"/>
            <a:ext cx="6088526" cy="208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michio0218\AppData\Local\Microsoft\Windows\Temporary Internet Files\Content.IE5\5MP1CE8A\MC90039115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6292">
            <a:off x="4585170" y="4580634"/>
            <a:ext cx="6088526" cy="208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michio0218\AppData\Local\Microsoft\Windows\Temporary Internet Files\Content.IE5\5MP1CE8A\MC90039115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4770">
            <a:off x="2538952" y="6834524"/>
            <a:ext cx="6088526" cy="208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michio0218\AppData\Local\Microsoft\Windows\Temporary Internet Files\Content.IE5\5MP1CE8A\MC90039115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0205">
            <a:off x="4128322" y="1448235"/>
            <a:ext cx="6088526" cy="208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5" t="3636" r="5001" b="15959"/>
          <a:stretch/>
        </p:blipFill>
        <p:spPr>
          <a:xfrm rot="5400000">
            <a:off x="8677577" y="1784105"/>
            <a:ext cx="9829893" cy="6413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156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2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500"/>
                            </p:stCondLst>
                            <p:childTnLst>
                              <p:par>
                                <p:cTn id="38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500"/>
                            </p:stCondLst>
                            <p:childTnLst>
                              <p:par>
                                <p:cTn id="4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0"/>
                            </p:stCondLst>
                            <p:childTnLst>
                              <p:par>
                                <p:cTn id="4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500"/>
                            </p:stCondLst>
                            <p:childTnLst>
                              <p:par>
                                <p:cTn id="5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0"/>
                            </p:stCondLst>
                            <p:childTnLst>
                              <p:par>
                                <p:cTn id="5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5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michio0218\AppData\Local\Microsoft\Windows\Temporary Internet Files\Content.IE5\5MP1CE8A\MC9003911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6568">
            <a:off x="144838" y="1448234"/>
            <a:ext cx="6088526" cy="208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michio0218\AppData\Local\Microsoft\Windows\Temporary Internet Files\Content.IE5\5MP1CE8A\MC9003911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907" y="3547125"/>
            <a:ext cx="6088526" cy="208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michio0218\AppData\Local\Microsoft\Windows\Temporary Internet Files\Content.IE5\5MP1CE8A\MC9003911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4770">
            <a:off x="2538952" y="6834524"/>
            <a:ext cx="6088526" cy="208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michio0218\AppData\Local\Microsoft\Windows\Temporary Internet Files\Content.IE5\5MP1CE8A\MC9003911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0205">
            <a:off x="4128322" y="1448235"/>
            <a:ext cx="6088526" cy="208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グループ化 15"/>
          <p:cNvGrpSpPr/>
          <p:nvPr/>
        </p:nvGrpSpPr>
        <p:grpSpPr>
          <a:xfrm>
            <a:off x="817673" y="1215819"/>
            <a:ext cx="5986508" cy="2473863"/>
            <a:chOff x="2169171" y="812364"/>
            <a:chExt cx="4144630" cy="171272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7" name="円形吹き出し 16"/>
            <p:cNvSpPr/>
            <p:nvPr/>
          </p:nvSpPr>
          <p:spPr>
            <a:xfrm rot="16746827">
              <a:off x="3385123" y="-403588"/>
              <a:ext cx="1712726" cy="4144630"/>
            </a:xfrm>
            <a:prstGeom prst="wedgeEllipse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60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 rot="506510">
              <a:off x="2415901" y="1246668"/>
              <a:ext cx="3494669" cy="67951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5778" dirty="0"/>
                <a:t>△</a:t>
              </a:r>
              <a:r>
                <a:rPr lang="en-US" altLang="ja-JP" sz="5778" dirty="0"/>
                <a:t>×</a:t>
              </a:r>
              <a:r>
                <a:rPr lang="ja-JP" altLang="en-US" sz="5778" dirty="0"/>
                <a:t>□●△</a:t>
              </a:r>
              <a:r>
                <a:rPr lang="en-US" altLang="ja-JP" sz="5778" dirty="0"/>
                <a:t>……</a:t>
              </a:r>
              <a:endParaRPr lang="ja-JP" altLang="en-US" sz="5778" dirty="0"/>
            </a:p>
          </p:txBody>
        </p:sp>
      </p:grpSp>
      <p:sp>
        <p:nvSpPr>
          <p:cNvPr id="28" name="テキスト ボックス 27"/>
          <p:cNvSpPr txBox="1"/>
          <p:nvPr/>
        </p:nvSpPr>
        <p:spPr>
          <a:xfrm>
            <a:off x="315387" y="3210085"/>
            <a:ext cx="1672253" cy="96025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11555"/>
              </a:lnSpc>
            </a:pPr>
            <a:r>
              <a:rPr lang="ja-JP" altLang="en-US" sz="7800" dirty="0">
                <a:solidFill>
                  <a:schemeClr val="accent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矢は「ことば」</a:t>
            </a:r>
          </a:p>
        </p:txBody>
      </p:sp>
      <p:pic>
        <p:nvPicPr>
          <p:cNvPr id="30" name="Picture 3" descr="C:\Users\michio0218\AppData\Local\Microsoft\Windows\Temporary Internet Files\Content.IE5\5MP1CE8A\MC9003911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6292">
            <a:off x="4585170" y="4580634"/>
            <a:ext cx="6088526" cy="208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グループ化 18"/>
          <p:cNvGrpSpPr/>
          <p:nvPr/>
        </p:nvGrpSpPr>
        <p:grpSpPr>
          <a:xfrm rot="20601396">
            <a:off x="1743158" y="3519257"/>
            <a:ext cx="7257579" cy="2473863"/>
            <a:chOff x="2169171" y="812364"/>
            <a:chExt cx="4144630" cy="1712726"/>
          </a:xfrm>
          <a:solidFill>
            <a:schemeClr val="bg1">
              <a:lumMod val="95000"/>
            </a:schemeClr>
          </a:solidFill>
        </p:grpSpPr>
        <p:sp>
          <p:nvSpPr>
            <p:cNvPr id="20" name="円形吹き出し 19"/>
            <p:cNvSpPr/>
            <p:nvPr/>
          </p:nvSpPr>
          <p:spPr>
            <a:xfrm rot="16746827">
              <a:off x="3385123" y="-403588"/>
              <a:ext cx="1712726" cy="4144630"/>
            </a:xfrm>
            <a:prstGeom prst="wedgeEllipse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60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 rot="506510">
              <a:off x="2415901" y="1246668"/>
              <a:ext cx="3494669" cy="67951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5778" dirty="0"/>
                <a:t>△○□□△</a:t>
              </a:r>
              <a:r>
                <a:rPr lang="en-US" altLang="ja-JP" sz="5778" dirty="0"/>
                <a:t>……</a:t>
              </a:r>
              <a:endParaRPr lang="ja-JP" altLang="en-US" sz="5778" dirty="0"/>
            </a:p>
          </p:txBody>
        </p:sp>
      </p:grpSp>
      <p:grpSp>
        <p:nvGrpSpPr>
          <p:cNvPr id="22" name="グループ化 21"/>
          <p:cNvGrpSpPr/>
          <p:nvPr/>
        </p:nvGrpSpPr>
        <p:grpSpPr>
          <a:xfrm rot="20302473">
            <a:off x="3776606" y="5121174"/>
            <a:ext cx="5986508" cy="2473863"/>
            <a:chOff x="1894452" y="1805765"/>
            <a:chExt cx="4144630" cy="1712726"/>
          </a:xfrm>
          <a:solidFill>
            <a:srgbClr val="FFCCFF">
              <a:alpha val="56078"/>
            </a:srgbClr>
          </a:solidFill>
        </p:grpSpPr>
        <p:sp>
          <p:nvSpPr>
            <p:cNvPr id="23" name="円形吹き出し 22"/>
            <p:cNvSpPr/>
            <p:nvPr/>
          </p:nvSpPr>
          <p:spPr>
            <a:xfrm rot="16746827">
              <a:off x="3110404" y="589813"/>
              <a:ext cx="1712726" cy="4144630"/>
            </a:xfrm>
            <a:prstGeom prst="wedgeEllipse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60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 rot="506510">
              <a:off x="2374912" y="2267456"/>
              <a:ext cx="3494669" cy="67951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5778" dirty="0"/>
                <a:t>△○□▲△</a:t>
              </a:r>
              <a:r>
                <a:rPr lang="en-US" altLang="ja-JP" sz="5778" dirty="0"/>
                <a:t>……</a:t>
              </a:r>
              <a:endParaRPr lang="ja-JP" altLang="en-US" sz="5778" dirty="0"/>
            </a:p>
          </p:txBody>
        </p:sp>
      </p:grpSp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5" t="3636" r="5001" b="15959"/>
          <a:stretch/>
        </p:blipFill>
        <p:spPr>
          <a:xfrm rot="5400000">
            <a:off x="8677577" y="1784105"/>
            <a:ext cx="9829893" cy="6413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5" name="グループ化 24"/>
          <p:cNvGrpSpPr/>
          <p:nvPr/>
        </p:nvGrpSpPr>
        <p:grpSpPr>
          <a:xfrm rot="19227338">
            <a:off x="7132832" y="5627269"/>
            <a:ext cx="5986508" cy="3358789"/>
            <a:chOff x="2169171" y="812364"/>
            <a:chExt cx="4144630" cy="1712726"/>
          </a:xfrm>
          <a:solidFill>
            <a:srgbClr val="FFE269"/>
          </a:solidFill>
        </p:grpSpPr>
        <p:sp>
          <p:nvSpPr>
            <p:cNvPr id="26" name="円形吹き出し 25"/>
            <p:cNvSpPr/>
            <p:nvPr/>
          </p:nvSpPr>
          <p:spPr>
            <a:xfrm rot="16746827">
              <a:off x="3385123" y="-403588"/>
              <a:ext cx="1712726" cy="4144630"/>
            </a:xfrm>
            <a:prstGeom prst="wedgeEllipse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600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 rot="506510">
              <a:off x="2415901" y="1336183"/>
              <a:ext cx="3494669" cy="50048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5778" dirty="0"/>
                <a:t>○▲□●△</a:t>
              </a:r>
              <a:r>
                <a:rPr lang="en-US" altLang="ja-JP" sz="5778" dirty="0"/>
                <a:t>……</a:t>
              </a:r>
              <a:endParaRPr lang="ja-JP" altLang="en-US" sz="5778" dirty="0"/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5085979" y="420947"/>
            <a:ext cx="5986508" cy="3256799"/>
            <a:chOff x="2169171" y="812364"/>
            <a:chExt cx="4144630" cy="1712726"/>
          </a:xfrm>
          <a:solidFill>
            <a:srgbClr val="CCFFCC"/>
          </a:solidFill>
        </p:grpSpPr>
        <p:sp>
          <p:nvSpPr>
            <p:cNvPr id="3" name="円形吹き出し 2"/>
            <p:cNvSpPr/>
            <p:nvPr/>
          </p:nvSpPr>
          <p:spPr>
            <a:xfrm rot="16746827">
              <a:off x="3385123" y="-403588"/>
              <a:ext cx="1712726" cy="4144630"/>
            </a:xfrm>
            <a:prstGeom prst="wedgeEllipse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60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 rot="506510">
              <a:off x="2415901" y="1328345"/>
              <a:ext cx="3494669" cy="5161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5778" dirty="0"/>
                <a:t>△○□●△</a:t>
              </a:r>
              <a:r>
                <a:rPr lang="en-US" altLang="ja-JP" sz="5778" dirty="0"/>
                <a:t>……</a:t>
              </a:r>
              <a:endParaRPr lang="ja-JP" altLang="en-US" sz="5778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0070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9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5" t="3636" r="5001" b="15959"/>
          <a:stretch/>
        </p:blipFill>
        <p:spPr>
          <a:xfrm rot="5400000">
            <a:off x="8677577" y="1784105"/>
            <a:ext cx="9829893" cy="6413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グループ化 13"/>
          <p:cNvGrpSpPr/>
          <p:nvPr/>
        </p:nvGrpSpPr>
        <p:grpSpPr>
          <a:xfrm>
            <a:off x="5085979" y="420947"/>
            <a:ext cx="5986508" cy="3256799"/>
            <a:chOff x="2169171" y="812364"/>
            <a:chExt cx="4144630" cy="1712726"/>
          </a:xfrm>
          <a:solidFill>
            <a:srgbClr val="CCFFCC"/>
          </a:solidFill>
        </p:grpSpPr>
        <p:sp>
          <p:nvSpPr>
            <p:cNvPr id="3" name="円形吹き出し 2"/>
            <p:cNvSpPr/>
            <p:nvPr/>
          </p:nvSpPr>
          <p:spPr>
            <a:xfrm rot="16746827">
              <a:off x="3385123" y="-403588"/>
              <a:ext cx="1712726" cy="4144630"/>
            </a:xfrm>
            <a:prstGeom prst="wedgeEllipse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60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 rot="506510">
              <a:off x="2415901" y="1328345"/>
              <a:ext cx="3494669" cy="5161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5778" dirty="0"/>
                <a:t>△○□●△</a:t>
              </a:r>
              <a:r>
                <a:rPr lang="en-US" altLang="ja-JP" sz="5778" dirty="0"/>
                <a:t>……</a:t>
              </a:r>
              <a:endParaRPr lang="ja-JP" altLang="en-US" sz="5778" dirty="0"/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817673" y="1215819"/>
            <a:ext cx="5986508" cy="2473863"/>
            <a:chOff x="2169171" y="812364"/>
            <a:chExt cx="4144630" cy="171272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7" name="円形吹き出し 16"/>
            <p:cNvSpPr/>
            <p:nvPr/>
          </p:nvSpPr>
          <p:spPr>
            <a:xfrm rot="16746827">
              <a:off x="3385123" y="-403588"/>
              <a:ext cx="1712726" cy="4144630"/>
            </a:xfrm>
            <a:prstGeom prst="wedgeEllipse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60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 rot="506510">
              <a:off x="2415901" y="1246668"/>
              <a:ext cx="3494669" cy="67951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5778" dirty="0"/>
                <a:t>△</a:t>
              </a:r>
              <a:r>
                <a:rPr lang="en-US" altLang="ja-JP" sz="5778" dirty="0"/>
                <a:t>×</a:t>
              </a:r>
              <a:r>
                <a:rPr lang="ja-JP" altLang="en-US" sz="5778" dirty="0"/>
                <a:t>□●△</a:t>
              </a:r>
              <a:r>
                <a:rPr lang="en-US" altLang="ja-JP" sz="5778" dirty="0"/>
                <a:t>……</a:t>
              </a:r>
              <a:endParaRPr lang="ja-JP" altLang="en-US" sz="5778" dirty="0"/>
            </a:p>
          </p:txBody>
        </p:sp>
      </p:grpSp>
      <p:grpSp>
        <p:nvGrpSpPr>
          <p:cNvPr id="19" name="グループ化 18"/>
          <p:cNvGrpSpPr/>
          <p:nvPr/>
        </p:nvGrpSpPr>
        <p:grpSpPr>
          <a:xfrm rot="20601396">
            <a:off x="1743158" y="3519257"/>
            <a:ext cx="7257579" cy="2473863"/>
            <a:chOff x="2169171" y="812364"/>
            <a:chExt cx="4144630" cy="1712726"/>
          </a:xfrm>
          <a:solidFill>
            <a:schemeClr val="bg1">
              <a:lumMod val="95000"/>
            </a:schemeClr>
          </a:solidFill>
        </p:grpSpPr>
        <p:sp>
          <p:nvSpPr>
            <p:cNvPr id="20" name="円形吹き出し 19"/>
            <p:cNvSpPr/>
            <p:nvPr/>
          </p:nvSpPr>
          <p:spPr>
            <a:xfrm rot="16746827">
              <a:off x="3385123" y="-403588"/>
              <a:ext cx="1712726" cy="4144630"/>
            </a:xfrm>
            <a:prstGeom prst="wedgeEllipse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60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 rot="506510">
              <a:off x="2415901" y="1246668"/>
              <a:ext cx="3494669" cy="67951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5778" dirty="0"/>
                <a:t>△○□□△</a:t>
              </a:r>
              <a:r>
                <a:rPr lang="en-US" altLang="ja-JP" sz="5778" dirty="0"/>
                <a:t>……</a:t>
              </a:r>
              <a:endParaRPr lang="ja-JP" altLang="en-US" sz="5778" dirty="0"/>
            </a:p>
          </p:txBody>
        </p:sp>
      </p:grpSp>
      <p:grpSp>
        <p:nvGrpSpPr>
          <p:cNvPr id="25" name="グループ化 24"/>
          <p:cNvGrpSpPr/>
          <p:nvPr/>
        </p:nvGrpSpPr>
        <p:grpSpPr>
          <a:xfrm rot="19227338">
            <a:off x="7132832" y="5627269"/>
            <a:ext cx="5986508" cy="3358789"/>
            <a:chOff x="2169171" y="812364"/>
            <a:chExt cx="4144630" cy="1712726"/>
          </a:xfrm>
          <a:solidFill>
            <a:srgbClr val="FFE269"/>
          </a:solidFill>
        </p:grpSpPr>
        <p:sp>
          <p:nvSpPr>
            <p:cNvPr id="26" name="円形吹き出し 25"/>
            <p:cNvSpPr/>
            <p:nvPr/>
          </p:nvSpPr>
          <p:spPr>
            <a:xfrm rot="16746827">
              <a:off x="3385123" y="-403588"/>
              <a:ext cx="1712726" cy="4144630"/>
            </a:xfrm>
            <a:prstGeom prst="wedgeEllipse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600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 rot="506510">
              <a:off x="2415901" y="1336183"/>
              <a:ext cx="3494669" cy="50048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5778" dirty="0"/>
                <a:t>○▲□●△</a:t>
              </a:r>
              <a:r>
                <a:rPr lang="en-US" altLang="ja-JP" sz="5778" dirty="0"/>
                <a:t>……</a:t>
              </a:r>
              <a:endParaRPr lang="ja-JP" altLang="en-US" sz="5778" dirty="0"/>
            </a:p>
          </p:txBody>
        </p:sp>
      </p:grpSp>
      <p:sp>
        <p:nvSpPr>
          <p:cNvPr id="28" name="テキスト ボックス 27"/>
          <p:cNvSpPr txBox="1"/>
          <p:nvPr/>
        </p:nvSpPr>
        <p:spPr>
          <a:xfrm>
            <a:off x="315387" y="3210085"/>
            <a:ext cx="1672253" cy="96025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11555"/>
              </a:lnSpc>
            </a:pPr>
            <a:r>
              <a:rPr lang="ja-JP" altLang="en-US" sz="7800" dirty="0">
                <a:solidFill>
                  <a:schemeClr val="accent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矢は「ことば」</a:t>
            </a:r>
          </a:p>
        </p:txBody>
      </p:sp>
      <p:grpSp>
        <p:nvGrpSpPr>
          <p:cNvPr id="30" name="グループ化 29"/>
          <p:cNvGrpSpPr/>
          <p:nvPr/>
        </p:nvGrpSpPr>
        <p:grpSpPr>
          <a:xfrm rot="20302473">
            <a:off x="3776606" y="5121174"/>
            <a:ext cx="5986508" cy="2473863"/>
            <a:chOff x="1894452" y="1805765"/>
            <a:chExt cx="4144630" cy="1712726"/>
          </a:xfrm>
          <a:solidFill>
            <a:srgbClr val="FFCCFF">
              <a:alpha val="56078"/>
            </a:srgbClr>
          </a:solidFill>
        </p:grpSpPr>
        <p:sp>
          <p:nvSpPr>
            <p:cNvPr id="31" name="円形吹き出し 30"/>
            <p:cNvSpPr/>
            <p:nvPr/>
          </p:nvSpPr>
          <p:spPr>
            <a:xfrm rot="16746827">
              <a:off x="3110404" y="589813"/>
              <a:ext cx="1712726" cy="4144630"/>
            </a:xfrm>
            <a:prstGeom prst="wedgeEllipse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600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 rot="506510">
              <a:off x="2374912" y="2267456"/>
              <a:ext cx="3494669" cy="67951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5778" dirty="0"/>
                <a:t>△○□▲△</a:t>
              </a:r>
              <a:r>
                <a:rPr lang="en-US" altLang="ja-JP" sz="5778" dirty="0"/>
                <a:t>……</a:t>
              </a:r>
              <a:endParaRPr lang="ja-JP" altLang="en-US" sz="5778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8636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5" t="3636" r="5001" b="15959"/>
          <a:stretch/>
        </p:blipFill>
        <p:spPr>
          <a:xfrm rot="5400000">
            <a:off x="8677577" y="1784105"/>
            <a:ext cx="9829893" cy="6413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円形吹き出し 2"/>
          <p:cNvSpPr/>
          <p:nvPr/>
        </p:nvSpPr>
        <p:spPr>
          <a:xfrm rot="15994607">
            <a:off x="1688062" y="-1519792"/>
            <a:ext cx="9200790" cy="12350454"/>
          </a:xfrm>
          <a:prstGeom prst="wedgeEllipseCallout">
            <a:avLst>
              <a:gd name="adj1" fmla="val -9611"/>
              <a:gd name="adj2" fmla="val 58055"/>
            </a:avLst>
          </a:prstGeom>
          <a:solidFill>
            <a:srgbClr val="CCFFCC">
              <a:alpha val="5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13" name="テキスト ボックス 12"/>
          <p:cNvSpPr txBox="1"/>
          <p:nvPr/>
        </p:nvSpPr>
        <p:spPr>
          <a:xfrm rot="244695">
            <a:off x="1123764" y="821798"/>
            <a:ext cx="10329387" cy="7199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933" dirty="0">
                <a:latin typeface="AR PＰＯＰ４B" pitchFamily="50" charset="-128"/>
                <a:ea typeface="AR PＰＯＰ４B" pitchFamily="50" charset="-128"/>
              </a:rPr>
              <a:t>　　　</a:t>
            </a:r>
            <a:r>
              <a:rPr lang="ja-JP" altLang="en-US" sz="6933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ことばがいっぱい</a:t>
            </a:r>
          </a:p>
          <a:p>
            <a:r>
              <a:rPr lang="ja-JP" altLang="en-US" sz="6933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出てくると</a:t>
            </a:r>
          </a:p>
          <a:p>
            <a:r>
              <a:rPr lang="ja-JP" altLang="en-US" sz="9533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話すこと、</a:t>
            </a:r>
          </a:p>
          <a:p>
            <a:r>
              <a:rPr lang="ja-JP" altLang="en-US" sz="9533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伝えることが</a:t>
            </a:r>
          </a:p>
          <a:p>
            <a:pPr>
              <a:lnSpc>
                <a:spcPts val="15888"/>
              </a:lnSpc>
            </a:pPr>
            <a:r>
              <a:rPr lang="ja-JP" altLang="en-US" sz="9533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lang="ja-JP" altLang="en-US" sz="13866" spc="-433" dirty="0">
                <a:solidFill>
                  <a:srgbClr val="00B0F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楽</a:t>
            </a:r>
            <a:r>
              <a:rPr lang="ja-JP" altLang="en-US" sz="9533" spc="-433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しくなるよ！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762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79" t="22514" b="12786"/>
          <a:stretch/>
        </p:blipFill>
        <p:spPr>
          <a:xfrm rot="4988198">
            <a:off x="-1197190" y="2336005"/>
            <a:ext cx="9226799" cy="5771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46" t="6776" r="12076" b="12131"/>
          <a:stretch/>
        </p:blipFill>
        <p:spPr>
          <a:xfrm rot="6007210">
            <a:off x="10908686" y="3325240"/>
            <a:ext cx="7074021" cy="516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5" t="3636" r="5001" b="15959"/>
          <a:stretch/>
        </p:blipFill>
        <p:spPr>
          <a:xfrm rot="5400000">
            <a:off x="4861127" y="3477352"/>
            <a:ext cx="7980033" cy="5206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テキスト ボックス 6"/>
          <p:cNvSpPr txBox="1"/>
          <p:nvPr/>
        </p:nvSpPr>
        <p:spPr>
          <a:xfrm>
            <a:off x="5371093" y="145450"/>
            <a:ext cx="14090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6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知ることは楽しい！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03096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F549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F549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3180">
            <a:off x="7676372" y="1974981"/>
            <a:ext cx="3039362" cy="2587454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3328119" y="238956"/>
            <a:ext cx="11798311" cy="1355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76097" tIns="88048" rIns="176097" bIns="88048">
            <a:spAutoFit/>
          </a:bodyPr>
          <a:lstStyle/>
          <a:p>
            <a:pPr algn="ctr"/>
            <a:r>
              <a:rPr lang="ja-JP" altLang="en-US" sz="7655" dirty="0">
                <a:solidFill>
                  <a:schemeClr val="accent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つくる  Ｉ Ｃ Ｔ</a:t>
            </a:r>
            <a:endParaRPr lang="en-US" altLang="ja-JP" sz="7655" dirty="0">
              <a:solidFill>
                <a:schemeClr val="accent1">
                  <a:lumMod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402901" y="214317"/>
            <a:ext cx="13867791" cy="1355830"/>
          </a:xfrm>
          <a:prstGeom prst="rect">
            <a:avLst/>
          </a:prstGeom>
          <a:noFill/>
        </p:spPr>
        <p:txBody>
          <a:bodyPr wrap="square" lIns="176097" tIns="88048" rIns="176097" bIns="88048" rtlCol="0">
            <a:spAutoFit/>
          </a:bodyPr>
          <a:lstStyle/>
          <a:p>
            <a:r>
              <a:rPr lang="en-US" altLang="ja-JP" sz="7655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6"/>
              </a:rPr>
              <a:t>http://www.ictnavi.com/</a:t>
            </a:r>
            <a:endParaRPr lang="ja-JP" altLang="en-US" sz="7655" b="1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41105" y="5367067"/>
            <a:ext cx="16047735" cy="981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778" dirty="0">
                <a:solidFill>
                  <a:schemeClr val="accent5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           わくわくする学びを</a:t>
            </a:r>
            <a:r>
              <a:rPr lang="en-US" altLang="ja-JP" sz="5778" dirty="0">
                <a:solidFill>
                  <a:schemeClr val="accent5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endParaRPr lang="ja-JP" altLang="en-US" sz="5778" dirty="0">
              <a:solidFill>
                <a:schemeClr val="accent5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0896611" y="2922421"/>
            <a:ext cx="6713527" cy="1253026"/>
            <a:chOff x="4088838" y="6496335"/>
            <a:chExt cx="3249232" cy="251751"/>
          </a:xfrm>
        </p:grpSpPr>
        <p:sp>
          <p:nvSpPr>
            <p:cNvPr id="7" name="正方形/長方形 6"/>
            <p:cNvSpPr/>
            <p:nvPr/>
          </p:nvSpPr>
          <p:spPr>
            <a:xfrm>
              <a:off x="4201889" y="6496335"/>
              <a:ext cx="2805576" cy="251751"/>
            </a:xfrm>
            <a:prstGeom prst="rect">
              <a:avLst/>
            </a:prstGeom>
            <a:solidFill>
              <a:srgbClr val="E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 sz="3467"/>
            </a:p>
          </p:txBody>
        </p:sp>
        <p:grpSp>
          <p:nvGrpSpPr>
            <p:cNvPr id="12" name="グループ化 11"/>
            <p:cNvGrpSpPr/>
            <p:nvPr/>
          </p:nvGrpSpPr>
          <p:grpSpPr>
            <a:xfrm>
              <a:off x="4088838" y="6496335"/>
              <a:ext cx="3249232" cy="251749"/>
              <a:chOff x="4088838" y="6567765"/>
              <a:chExt cx="3249232" cy="251749"/>
            </a:xfrm>
          </p:grpSpPr>
          <p:sp>
            <p:nvSpPr>
              <p:cNvPr id="14" name="テキスト ボックス 17"/>
              <p:cNvSpPr txBox="1"/>
              <p:nvPr/>
            </p:nvSpPr>
            <p:spPr>
              <a:xfrm>
                <a:off x="4997881" y="6679941"/>
                <a:ext cx="2276234" cy="125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en-US" altLang="ja-JP" sz="3467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Expert Educator</a:t>
                </a:r>
                <a:endParaRPr lang="ja-JP" altLang="en-US" sz="3467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pic>
            <p:nvPicPr>
              <p:cNvPr id="15" name="Picture 1"/>
              <p:cNvPicPr/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7518"/>
              <a:stretch/>
            </p:blipFill>
            <p:spPr>
              <a:xfrm>
                <a:off x="4088838" y="6567765"/>
                <a:ext cx="617854" cy="251749"/>
              </a:xfrm>
              <a:prstGeom prst="rect">
                <a:avLst/>
              </a:prstGeom>
            </p:spPr>
          </p:pic>
          <p:sp>
            <p:nvSpPr>
              <p:cNvPr id="16" name="テキスト ボックス 19"/>
              <p:cNvSpPr txBox="1"/>
              <p:nvPr/>
            </p:nvSpPr>
            <p:spPr>
              <a:xfrm>
                <a:off x="4728371" y="6574465"/>
                <a:ext cx="2609699" cy="125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en-US" altLang="ja-JP" sz="3467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Microsoft in Education</a:t>
                </a:r>
                <a:endParaRPr lang="ja-JP" altLang="en-US" sz="3467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5581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5709783aa9232566bd7aa8e63a6793703212a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4.2|1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8|1|0.9|1|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6.6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1070</TotalTime>
  <Words>103</Words>
  <Application>Microsoft Office PowerPoint</Application>
  <PresentationFormat>ユーザー設定</PresentationFormat>
  <Paragraphs>27</Paragraphs>
  <Slides>9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9" baseType="lpstr">
      <vt:lpstr>AR PＰＯＰ４B</vt:lpstr>
      <vt:lpstr>AR Pゴシック体S</vt:lpstr>
      <vt:lpstr>Eras Bold ITC</vt:lpstr>
      <vt:lpstr>HGP創英角ｺﾞｼｯｸUB</vt:lpstr>
      <vt:lpstr>HG丸ｺﾞｼｯｸM-PRO</vt:lpstr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稲葉通太</dc:creator>
  <cp:lastModifiedBy>稲葉通太</cp:lastModifiedBy>
  <cp:revision>103</cp:revision>
  <cp:lastPrinted>2014-09-25T06:35:32Z</cp:lastPrinted>
  <dcterms:created xsi:type="dcterms:W3CDTF">2014-07-20T08:05:01Z</dcterms:created>
  <dcterms:modified xsi:type="dcterms:W3CDTF">2015-12-30T09:30:57Z</dcterms:modified>
</cp:coreProperties>
</file>