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handoutMasterIdLst>
    <p:handoutMasterId r:id="rId8"/>
  </p:handoutMasterIdLst>
  <p:sldIdLst>
    <p:sldId id="262" r:id="rId2"/>
    <p:sldId id="261" r:id="rId3"/>
    <p:sldId id="258" r:id="rId4"/>
    <p:sldId id="257" r:id="rId5"/>
    <p:sldId id="260" r:id="rId6"/>
    <p:sldId id="259" r:id="rId7"/>
  </p:sldIdLst>
  <p:sldSz cx="6858000" cy="9906000" type="A4"/>
  <p:notesSz cx="6797675" cy="9926638"/>
  <p:custDataLst>
    <p:tags r:id="rId9"/>
  </p:custDataLst>
  <p:defaultTextStyle>
    <a:defPPr>
      <a:defRPr lang="en-US"/>
    </a:defPPr>
    <a:lvl1pPr marL="0" algn="l" defTabSz="45712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45712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57" algn="l" defTabSz="45712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86" algn="l" defTabSz="45712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14" algn="l" defTabSz="45712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43" algn="l" defTabSz="45712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72" algn="l" defTabSz="45712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99" algn="l" defTabSz="45712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28" algn="l" defTabSz="45712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FF"/>
    <a:srgbClr val="FFFF00"/>
    <a:srgbClr val="FFFF99"/>
    <a:srgbClr val="FF66CC"/>
    <a:srgbClr val="33CCFF"/>
    <a:srgbClr val="FF0066"/>
    <a:srgbClr val="008080"/>
    <a:srgbClr val="EC000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>
      <p:cViewPr varScale="1">
        <p:scale>
          <a:sx n="85" d="100"/>
          <a:sy n="85" d="100"/>
        </p:scale>
        <p:origin x="2856" y="11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5B32E-B4ED-4632-835D-68397265F7BE}" type="datetimeFigureOut">
              <a:rPr kumimoji="1" lang="ja-JP" altLang="en-US" smtClean="0"/>
              <a:t>2016/1/28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E7786-5BB0-4F0D-9EE6-65233786F1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110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D646A-F973-4CB2-A7AE-26629A07BAD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48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ED15B-B1BE-4E2C-A26C-195259C82887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011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5D3B-FA73-468D-9428-90695FEC8BD7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930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63240-74D9-4304-916C-D695440FFF8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46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7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D5108-CD40-4145-8B30-D18D87F5C9C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43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4943-78A1-4D21-A850-12F0DAAC2A5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90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3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2DF4-EDF3-452C-9F20-693CD63D3BD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85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3E57-3AD5-4D05-BC90-9B4E25E40432}" type="datetimeFigureOut">
              <a:rPr kumimoji="1" lang="ja-JP" altLang="en-US" smtClean="0"/>
              <a:t>2016/1/28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2F256-9874-4851-8555-BA485DFA88C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398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F6521-C5C3-4672-A027-D9A97942970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48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4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866BA-A511-4C1A-9CEF-A48F24C81864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548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4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6C9B4-0841-4AE0-A894-432FCC0ECC05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2710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CEBD-32CD-4CCD-B09B-4AF15ABD6B1A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088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4334130" y="2410359"/>
            <a:ext cx="2517847" cy="432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 descr="C:\Users\michio0218\Pictures\BochiDegi_title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38"/>
          <a:stretch/>
        </p:blipFill>
        <p:spPr bwMode="auto">
          <a:xfrm rot="21291988">
            <a:off x="-122962" y="433790"/>
            <a:ext cx="3345005" cy="183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mydome.jp/img/top/L/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2990" r="2950" b="5448"/>
          <a:stretch/>
        </p:blipFill>
        <p:spPr bwMode="auto">
          <a:xfrm>
            <a:off x="2233022" y="6654563"/>
            <a:ext cx="4618957" cy="325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 rot="381591">
            <a:off x="3415747" y="1283149"/>
            <a:ext cx="5205790" cy="7335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>
              <a:lnSpc>
                <a:spcPts val="5000"/>
              </a:lnSpc>
            </a:pPr>
            <a:r>
              <a:rPr kumimoji="1" lang="ja-JP" alt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デジタル</a:t>
            </a:r>
            <a:r>
              <a:rPr lang="ja-JP" altLang="en-US" sz="44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ワーク</a:t>
            </a:r>
            <a:r>
              <a:rPr lang="ja-JP" altLang="en-US" sz="40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 　</a:t>
            </a:r>
            <a:endParaRPr kumimoji="1" lang="ja-JP" altLang="en-US" sz="4000" b="1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618" y="4912301"/>
            <a:ext cx="5413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 smtClean="0">
                <a:ln>
                  <a:solidFill>
                    <a:srgbClr val="002060"/>
                  </a:solidFill>
                </a:ln>
                <a:solidFill>
                  <a:srgbClr val="00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９</a:t>
            </a:r>
            <a:r>
              <a:rPr kumimoji="1" lang="ja-JP" altLang="en-US" sz="4000" dirty="0" smtClean="0">
                <a:ln>
                  <a:solidFill>
                    <a:srgbClr val="002060"/>
                  </a:solidFill>
                </a:ln>
                <a:solidFill>
                  <a:srgbClr val="00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ja-JP" altLang="en-US" sz="6000" dirty="0" smtClean="0">
                <a:ln>
                  <a:solidFill>
                    <a:srgbClr val="002060"/>
                  </a:solidFill>
                </a:ln>
                <a:solidFill>
                  <a:srgbClr val="00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２７</a:t>
            </a:r>
            <a:r>
              <a:rPr kumimoji="1" lang="ja-JP" altLang="en-US" sz="4000" dirty="0" smtClean="0">
                <a:ln>
                  <a:solidFill>
                    <a:srgbClr val="002060"/>
                  </a:solidFill>
                </a:ln>
                <a:solidFill>
                  <a:srgbClr val="00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日（日）</a:t>
            </a:r>
            <a:endParaRPr kumimoji="1" lang="ja-JP" altLang="en-US" sz="4400" dirty="0">
              <a:ln>
                <a:solidFill>
                  <a:srgbClr val="002060"/>
                </a:solidFill>
              </a:ln>
              <a:solidFill>
                <a:srgbClr val="00FF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82184" y="5931463"/>
            <a:ext cx="7717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ln>
                  <a:solidFill>
                    <a:srgbClr val="002060"/>
                  </a:solidFill>
                </a:ln>
                <a:solidFill>
                  <a:srgbClr val="00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マイドームおおさか</a:t>
            </a:r>
            <a:endParaRPr kumimoji="1" lang="ja-JP" altLang="en-US" sz="3600" dirty="0">
              <a:ln>
                <a:solidFill>
                  <a:srgbClr val="002060"/>
                </a:solidFill>
              </a:ln>
              <a:solidFill>
                <a:srgbClr val="00FF99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四角形吹き出し 8"/>
          <p:cNvSpPr/>
          <p:nvPr/>
        </p:nvSpPr>
        <p:spPr>
          <a:xfrm rot="422373">
            <a:off x="234991" y="7164449"/>
            <a:ext cx="2606913" cy="1312687"/>
          </a:xfrm>
          <a:prstGeom prst="wedgeRectCallout">
            <a:avLst>
              <a:gd name="adj1" fmla="val 37223"/>
              <a:gd name="adj2" fmla="val 69572"/>
            </a:avLst>
          </a:prstGeom>
          <a:solidFill>
            <a:srgbClr val="FFFF00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425826">
            <a:off x="319001" y="7280828"/>
            <a:ext cx="3011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ja-JP" altLang="en-US" sz="2400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自分のコトバで</a:t>
            </a:r>
          </a:p>
          <a:p>
            <a:pPr>
              <a:lnSpc>
                <a:spcPts val="2800"/>
              </a:lnSpc>
            </a:pPr>
            <a:r>
              <a:rPr lang="ja-JP" altLang="en-US" sz="2400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堂々と</a:t>
            </a:r>
          </a:p>
          <a:p>
            <a:pPr>
              <a:lnSpc>
                <a:spcPts val="2800"/>
              </a:lnSpc>
            </a:pPr>
            <a:r>
              <a:rPr kumimoji="1" lang="ja-JP" altLang="en-US" sz="2400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 伝えよう！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9" t="5571" r="4452" b="68290"/>
          <a:stretch/>
        </p:blipFill>
        <p:spPr>
          <a:xfrm>
            <a:off x="3593273" y="98330"/>
            <a:ext cx="584756" cy="584756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9" t="5515" r="27830" b="67926"/>
          <a:stretch/>
        </p:blipFill>
        <p:spPr>
          <a:xfrm>
            <a:off x="2908627" y="88967"/>
            <a:ext cx="603702" cy="60370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36849" r="75541" b="37013"/>
          <a:stretch/>
        </p:blipFill>
        <p:spPr>
          <a:xfrm>
            <a:off x="1549541" y="88967"/>
            <a:ext cx="603702" cy="59411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8" t="37041" r="51972" b="37453"/>
          <a:stretch/>
        </p:blipFill>
        <p:spPr>
          <a:xfrm>
            <a:off x="870742" y="100549"/>
            <a:ext cx="587979" cy="56916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6" t="68213" r="4425" b="6281"/>
          <a:stretch/>
        </p:blipFill>
        <p:spPr>
          <a:xfrm>
            <a:off x="184087" y="106541"/>
            <a:ext cx="580497" cy="56645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6" t="37096" r="4395" b="36766"/>
          <a:stretch/>
        </p:blipFill>
        <p:spPr>
          <a:xfrm>
            <a:off x="2233022" y="88967"/>
            <a:ext cx="599942" cy="59994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08" y="945"/>
            <a:ext cx="802899" cy="79031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9750" b="2630"/>
          <a:stretch/>
        </p:blipFill>
        <p:spPr>
          <a:xfrm>
            <a:off x="5741594" y="287866"/>
            <a:ext cx="1037121" cy="20425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" t="2001" r="69466" b="42027"/>
          <a:stretch/>
        </p:blipFill>
        <p:spPr>
          <a:xfrm>
            <a:off x="5123433" y="101831"/>
            <a:ext cx="549512" cy="541158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 rot="323657">
            <a:off x="4651476" y="2005007"/>
            <a:ext cx="6375479" cy="7335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>
              <a:lnSpc>
                <a:spcPts val="5000"/>
              </a:lnSpc>
            </a:pPr>
            <a:r>
              <a:rPr kumimoji="1" lang="ja-JP" altLang="en-US" sz="4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 表 会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40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ja-JP" altLang="en-US" sz="4000" b="1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4706" y="5885120"/>
            <a:ext cx="613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午後</a:t>
            </a:r>
            <a:r>
              <a:rPr kumimoji="1"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24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1:30</a:t>
            </a:r>
            <a:r>
              <a:rPr kumimoji="1"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kumimoji="1" lang="en-US" altLang="ja-JP" sz="24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4:00</a:t>
            </a:r>
            <a:endParaRPr kumimoji="1" lang="ja-JP" altLang="en-US" sz="2400" b="1" dirty="0" smtClean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kumimoji="1" lang="ja-JP" altLang="en-US" sz="20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（予定）</a:t>
            </a:r>
            <a:endParaRPr kumimoji="1" lang="ja-JP" altLang="en-US" sz="1600" b="1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8631932"/>
            <a:ext cx="3044143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地下鉄「堺筋本町」</a:t>
            </a:r>
          </a:p>
          <a:p>
            <a:pPr>
              <a:lnSpc>
                <a:spcPts val="2200"/>
              </a:lnSpc>
            </a:pPr>
            <a:endParaRPr kumimoji="1" lang="ja-JP" altLang="en-US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200"/>
              </a:lnSpc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デフサポートおおさか</a:t>
            </a:r>
          </a:p>
          <a:p>
            <a:pPr>
              <a:lnSpc>
                <a:spcPts val="2200"/>
              </a:lnSpc>
            </a:pP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徒歩</a:t>
            </a:r>
            <a:r>
              <a:rPr kumimoji="1"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kumimoji="1"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分です</a:t>
            </a:r>
            <a:endParaRPr kumimoji="1"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2410359"/>
            <a:ext cx="4334132" cy="2556039"/>
          </a:xfrm>
          <a:prstGeom prst="rect">
            <a:avLst/>
          </a:prstGeom>
          <a:blipFill dpi="0" rotWithShape="1">
            <a:blip r:embed="rId14">
              <a:alphaModFix amt="59000"/>
            </a:blip>
            <a:srcRect/>
            <a:stretch>
              <a:fillRect b="-7891"/>
            </a:stretch>
          </a:blip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214458">
            <a:off x="2539067" y="3773720"/>
            <a:ext cx="7491093" cy="7335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>
              <a:lnSpc>
                <a:spcPts val="5000"/>
              </a:lnSpc>
            </a:pPr>
            <a:r>
              <a:rPr kumimoji="1" lang="ja-JP" altLang="en-US" sz="9600" b="1" spc="-300" dirty="0" smtClean="0">
                <a:ln w="28575">
                  <a:solidFill>
                    <a:srgbClr val="009999"/>
                  </a:solidFill>
                </a:ln>
                <a:solidFill>
                  <a:schemeClr val="bg1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社 会 を</a:t>
            </a:r>
            <a:r>
              <a:rPr lang="ja-JP" altLang="en-US" sz="6000" b="1" spc="-300" dirty="0" smtClean="0">
                <a:ln w="28575">
                  <a:solidFill>
                    <a:srgbClr val="009999"/>
                  </a:solidFill>
                </a:ln>
                <a:solidFill>
                  <a:schemeClr val="bg1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6600" b="1" dirty="0" smtClean="0">
                <a:ln w="28575">
                  <a:solidFill>
                    <a:srgbClr val="00999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ja-JP" altLang="en-US" sz="6600" b="1" dirty="0">
              <a:ln w="28575">
                <a:solidFill>
                  <a:srgbClr val="009999"/>
                </a:solidFill>
              </a:ln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670260" y="4912301"/>
            <a:ext cx="6375479" cy="7335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>
              <a:lnSpc>
                <a:spcPts val="5000"/>
              </a:lnSpc>
            </a:pPr>
            <a:r>
              <a:rPr kumimoji="1" lang="ja-JP" altLang="en-US" sz="9600" b="1" spc="-300" dirty="0" smtClean="0">
                <a:ln w="28575">
                  <a:solidFill>
                    <a:srgbClr val="009999"/>
                  </a:solidFill>
                </a:ln>
                <a:solidFill>
                  <a:schemeClr val="bg1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 る！</a:t>
            </a:r>
            <a:r>
              <a:rPr lang="ja-JP" altLang="en-US" sz="6000" b="1" spc="-300" dirty="0" smtClean="0">
                <a:ln w="28575">
                  <a:solidFill>
                    <a:srgbClr val="009999"/>
                  </a:solidFill>
                </a:ln>
                <a:solidFill>
                  <a:schemeClr val="bg1"/>
                </a:solidFill>
                <a:effectLst>
                  <a:glow rad="101600">
                    <a:schemeClr val="accent5">
                      <a:lumMod val="75000"/>
                      <a:alpha val="6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4000" b="1" dirty="0" smtClean="0">
                <a:ln w="28575">
                  <a:solidFill>
                    <a:srgbClr val="00999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ja-JP" altLang="en-US" sz="4000" b="1" dirty="0">
              <a:ln w="28575">
                <a:solidFill>
                  <a:srgbClr val="009999"/>
                </a:solidFill>
              </a:ln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78670" y="2442242"/>
            <a:ext cx="2147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発表テーマ</a:t>
            </a:r>
            <a:endParaRPr kumimoji="1" lang="ja-JP" altLang="en-US" sz="2400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381591">
            <a:off x="2680537" y="699328"/>
            <a:ext cx="5943267" cy="7335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>
              <a:lnSpc>
                <a:spcPts val="5000"/>
              </a:lnSpc>
            </a:pPr>
            <a:r>
              <a:rPr kumimoji="1" lang="ja-JP" altLang="en-US" sz="32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聴覚障害児童・生徒たちの</a:t>
            </a:r>
            <a:r>
              <a:rPr lang="ja-JP" altLang="en-US" sz="28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lang="ja-JP" altLang="en-US" sz="4000" b="1" dirty="0" smtClean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kumimoji="1" lang="ja-JP" altLang="en-US" sz="4000" b="1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92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正方形/長方形 56"/>
          <p:cNvSpPr/>
          <p:nvPr/>
        </p:nvSpPr>
        <p:spPr>
          <a:xfrm>
            <a:off x="841277" y="1599977"/>
            <a:ext cx="5752954" cy="1681864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</a:srgbClr>
              </a:gs>
              <a:gs pos="50000">
                <a:srgbClr val="0000FF">
                  <a:tint val="44500"/>
                  <a:satMod val="160000"/>
                </a:srgbClr>
              </a:gs>
              <a:gs pos="100000">
                <a:srgbClr val="0000FF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15649" r="32370" b="59480"/>
          <a:stretch/>
        </p:blipFill>
        <p:spPr>
          <a:xfrm>
            <a:off x="243274" y="3398085"/>
            <a:ext cx="3780692" cy="88521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47749" y="4235124"/>
            <a:ext cx="6330461" cy="897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45308" y="5422937"/>
            <a:ext cx="4220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8" y="4347620"/>
            <a:ext cx="1785872" cy="415519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121650" y="4317912"/>
            <a:ext cx="4563528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16" dirty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マイクロソフト</a:t>
            </a:r>
            <a:r>
              <a:rPr lang="ja-JP" altLang="en-US" sz="1846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</a:t>
            </a:r>
            <a:endParaRPr lang="ja-JP" altLang="en-US" sz="2216" dirty="0">
              <a:solidFill>
                <a:srgbClr val="00206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84058" y="4565566"/>
            <a:ext cx="4355519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15"/>
              </a:lnSpc>
            </a:pPr>
            <a:r>
              <a:rPr lang="ja-JP" altLang="en-US" sz="2584" dirty="0">
                <a:ln>
                  <a:solidFill>
                    <a:srgbClr val="0070C0"/>
                  </a:solidFill>
                </a:ln>
                <a:solidFill>
                  <a:srgbClr val="00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ぼちぼちＥｄｕ </a:t>
            </a:r>
            <a:r>
              <a:rPr lang="ja-JP" altLang="en-US" sz="1846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 はじめます！</a:t>
            </a:r>
            <a:r>
              <a:rPr lang="ja-JP" altLang="en-US" sz="2954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323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endParaRPr lang="ja-JP" altLang="en-US" sz="4984" dirty="0">
              <a:solidFill>
                <a:srgbClr val="0066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50949" y="1599792"/>
            <a:ext cx="590331" cy="549361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250949" y="2142553"/>
            <a:ext cx="590331" cy="531692"/>
          </a:xfrm>
          <a:prstGeom prst="rect">
            <a:avLst/>
          </a:prstGeom>
          <a:gradFill flip="none" rotWithShape="1">
            <a:gsLst>
              <a:gs pos="0">
                <a:srgbClr val="FF3399">
                  <a:shade val="30000"/>
                  <a:satMod val="115000"/>
                </a:srgbClr>
              </a:gs>
              <a:gs pos="50000">
                <a:srgbClr val="FF3399">
                  <a:shade val="67500"/>
                  <a:satMod val="115000"/>
                </a:srgbClr>
              </a:gs>
              <a:gs pos="100000">
                <a:srgbClr val="FF33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243274" y="2667647"/>
            <a:ext cx="598004" cy="614009"/>
          </a:xfrm>
          <a:prstGeom prst="rect">
            <a:avLst/>
          </a:prstGeom>
          <a:gradFill flip="none" rotWithShape="1">
            <a:gsLst>
              <a:gs pos="0">
                <a:srgbClr val="00FF99">
                  <a:shade val="30000"/>
                  <a:satMod val="115000"/>
                </a:srgbClr>
              </a:gs>
              <a:gs pos="50000">
                <a:srgbClr val="00FF99">
                  <a:shade val="67500"/>
                  <a:satMod val="115000"/>
                </a:srgbClr>
              </a:gs>
              <a:gs pos="100000">
                <a:srgbClr val="00FF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 rot="20429474">
            <a:off x="244388" y="1442655"/>
            <a:ext cx="861646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9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</a:t>
            </a:r>
            <a:endParaRPr lang="ja-JP" altLang="en-US" sz="3692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 rot="694736">
            <a:off x="313459" y="2028197"/>
            <a:ext cx="861646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9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っ</a:t>
            </a:r>
            <a:endParaRPr lang="ja-JP" altLang="en-US" sz="3692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 rot="21086693">
            <a:off x="230508" y="2524705"/>
            <a:ext cx="838011" cy="77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3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</a:t>
            </a:r>
            <a:endParaRPr lang="ja-JP" altLang="en-US" sz="443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02671" y="1561072"/>
            <a:ext cx="3956539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92" b="1" i="1" dirty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rgbClr val="00FFFF"/>
                  </a:glow>
                </a:effectLst>
                <a:latin typeface="AR P新藝体U" panose="020B0600010101010101" pitchFamily="50" charset="-128"/>
                <a:ea typeface="AR P新藝体U" panose="020B0600010101010101" pitchFamily="50" charset="-128"/>
              </a:rPr>
              <a:t>ア</a:t>
            </a:r>
            <a:r>
              <a:rPr lang="ja-JP" altLang="en-US" sz="2954" b="1" i="1" dirty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rgbClr val="00FFFF"/>
                  </a:glow>
                </a:effectLst>
                <a:latin typeface="AR P新藝体U" panose="020B0600010101010101" pitchFamily="50" charset="-128"/>
                <a:ea typeface="AR P新藝体U" panose="020B0600010101010101" pitchFamily="50" charset="-128"/>
              </a:rPr>
              <a:t>クティブに</a:t>
            </a:r>
            <a:r>
              <a:rPr lang="ja-JP" altLang="en-US" sz="3323" b="1" i="1" dirty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rgbClr val="00FFFF"/>
                  </a:glow>
                </a:effectLst>
                <a:latin typeface="AR P新藝体U" panose="020B0600010101010101" pitchFamily="50" charset="-128"/>
                <a:ea typeface="AR P新藝体U" panose="020B0600010101010101" pitchFamily="50" charset="-128"/>
              </a:rPr>
              <a:t> </a:t>
            </a:r>
            <a:r>
              <a:rPr lang="en-US" altLang="ja-JP" sz="3323" b="1" i="1" dirty="0">
                <a:ln w="1905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glow rad="101600">
                    <a:srgbClr val="00FFFF"/>
                  </a:glow>
                </a:effectLst>
                <a:latin typeface="AR P新藝体U" panose="020B0600010101010101" pitchFamily="50" charset="-128"/>
                <a:ea typeface="AR P新藝体U" panose="020B0600010101010101" pitchFamily="50" charset="-128"/>
              </a:rPr>
              <a:t>!</a:t>
            </a:r>
            <a:endParaRPr lang="en-US" altLang="ja-JP" sz="3692" b="1" i="1" dirty="0">
              <a:ln w="19050">
                <a:solidFill>
                  <a:schemeClr val="accent5">
                    <a:lumMod val="50000"/>
                  </a:schemeClr>
                </a:solidFill>
              </a:ln>
              <a:solidFill>
                <a:schemeClr val="bg1"/>
              </a:solidFill>
              <a:effectLst>
                <a:glow rad="101600">
                  <a:srgbClr val="00FFFF"/>
                </a:glow>
              </a:effectLst>
              <a:latin typeface="AR P新藝体U" panose="020B0600010101010101" pitchFamily="50" charset="-128"/>
              <a:ea typeface="AR P新藝体U" panose="020B0600010101010101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818360" y="2110460"/>
            <a:ext cx="4821480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92" b="1" i="1" dirty="0">
                <a:ln w="19050">
                  <a:solidFill>
                    <a:srgbClr val="FF3399"/>
                  </a:solidFill>
                </a:ln>
                <a:solidFill>
                  <a:schemeClr val="bg1"/>
                </a:solidFill>
                <a:effectLst>
                  <a:glow rad="101600">
                    <a:srgbClr val="FF66FF"/>
                  </a:glow>
                </a:effectLst>
                <a:latin typeface="AR P新藝体U" panose="020B0600010101010101" pitchFamily="50" charset="-128"/>
                <a:ea typeface="AR P新藝体U" panose="020B0600010101010101" pitchFamily="50" charset="-128"/>
              </a:rPr>
              <a:t>ク</a:t>
            </a:r>
            <a:r>
              <a:rPr lang="ja-JP" altLang="en-US" sz="2954" b="1" i="1" dirty="0">
                <a:ln w="19050">
                  <a:solidFill>
                    <a:srgbClr val="FF3399"/>
                  </a:solidFill>
                </a:ln>
                <a:solidFill>
                  <a:schemeClr val="bg1"/>
                </a:solidFill>
                <a:effectLst>
                  <a:glow rad="101600">
                    <a:srgbClr val="FF66FF"/>
                  </a:glow>
                </a:effectLst>
                <a:latin typeface="AR P新藝体U" panose="020B0600010101010101" pitchFamily="50" charset="-128"/>
                <a:ea typeface="AR P新藝体U" panose="020B0600010101010101" pitchFamily="50" charset="-128"/>
              </a:rPr>
              <a:t>リエイティブに</a:t>
            </a:r>
            <a:r>
              <a:rPr lang="ja-JP" altLang="en-US" sz="3323" b="1" i="1" dirty="0">
                <a:ln w="19050">
                  <a:solidFill>
                    <a:srgbClr val="FF3399"/>
                  </a:solidFill>
                </a:ln>
                <a:solidFill>
                  <a:schemeClr val="bg1"/>
                </a:solidFill>
                <a:effectLst>
                  <a:glow rad="101600">
                    <a:srgbClr val="FF66FF"/>
                  </a:glow>
                </a:effectLst>
                <a:latin typeface="AR P新藝体U" panose="020B0600010101010101" pitchFamily="50" charset="-128"/>
                <a:ea typeface="AR P新藝体U" panose="020B0600010101010101" pitchFamily="50" charset="-128"/>
              </a:rPr>
              <a:t> </a:t>
            </a:r>
            <a:r>
              <a:rPr lang="en-US" altLang="ja-JP" sz="3323" b="1" i="1" dirty="0">
                <a:ln w="19050">
                  <a:solidFill>
                    <a:srgbClr val="FF3399"/>
                  </a:solidFill>
                </a:ln>
                <a:solidFill>
                  <a:schemeClr val="bg1"/>
                </a:solidFill>
                <a:effectLst>
                  <a:glow rad="101600">
                    <a:srgbClr val="FF66FF"/>
                  </a:glow>
                </a:effectLst>
                <a:latin typeface="AR P新藝体U" panose="020B0600010101010101" pitchFamily="50" charset="-128"/>
                <a:ea typeface="AR P新藝体U" panose="020B0600010101010101" pitchFamily="50" charset="-128"/>
              </a:rPr>
              <a:t>!</a:t>
            </a:r>
            <a:endParaRPr lang="en-US" altLang="ja-JP" sz="3692" b="1" i="1" dirty="0">
              <a:ln w="19050">
                <a:solidFill>
                  <a:srgbClr val="FF3399"/>
                </a:solidFill>
              </a:ln>
              <a:solidFill>
                <a:schemeClr val="bg1"/>
              </a:solidFill>
              <a:effectLst>
                <a:glow rad="101600">
                  <a:srgbClr val="FF66FF"/>
                </a:glow>
              </a:effectLst>
              <a:latin typeface="AR P新藝体U" panose="020B0600010101010101" pitchFamily="50" charset="-128"/>
              <a:ea typeface="AR P新藝体U" panose="020B0600010101010101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281911" y="2647934"/>
            <a:ext cx="4821480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92" b="1" i="1" dirty="0">
                <a:ln w="19050">
                  <a:solidFill>
                    <a:srgbClr val="339966"/>
                  </a:solidFill>
                </a:ln>
                <a:solidFill>
                  <a:schemeClr val="bg1"/>
                </a:solidFill>
                <a:effectLst>
                  <a:glow rad="101600">
                    <a:srgbClr val="00FF99">
                      <a:alpha val="60000"/>
                    </a:srgbClr>
                  </a:glow>
                </a:effectLst>
                <a:latin typeface="AR P新藝体U" panose="020B0600010101010101" pitchFamily="50" charset="-128"/>
                <a:ea typeface="AR P新藝体U" panose="020B0600010101010101" pitchFamily="50" charset="-128"/>
              </a:rPr>
              <a:t>フ</a:t>
            </a:r>
            <a:r>
              <a:rPr lang="ja-JP" altLang="en-US" sz="2954" b="1" i="1" dirty="0">
                <a:ln w="19050">
                  <a:solidFill>
                    <a:srgbClr val="339966"/>
                  </a:solidFill>
                </a:ln>
                <a:solidFill>
                  <a:schemeClr val="bg1"/>
                </a:solidFill>
                <a:effectLst>
                  <a:glow rad="101600">
                    <a:srgbClr val="00FF99">
                      <a:alpha val="60000"/>
                    </a:srgbClr>
                  </a:glow>
                </a:effectLst>
                <a:latin typeface="AR P新藝体U" panose="020B0600010101010101" pitchFamily="50" charset="-128"/>
                <a:ea typeface="AR P新藝体U" panose="020B0600010101010101" pitchFamily="50" charset="-128"/>
              </a:rPr>
              <a:t>レキシブルに</a:t>
            </a:r>
            <a:r>
              <a:rPr lang="ja-JP" altLang="en-US" sz="3323" b="1" i="1" dirty="0">
                <a:ln w="19050">
                  <a:solidFill>
                    <a:srgbClr val="339966"/>
                  </a:solidFill>
                </a:ln>
                <a:solidFill>
                  <a:schemeClr val="bg1"/>
                </a:solidFill>
                <a:effectLst>
                  <a:glow rad="101600">
                    <a:srgbClr val="00FF99">
                      <a:alpha val="60000"/>
                    </a:srgbClr>
                  </a:glow>
                </a:effectLst>
                <a:latin typeface="AR P新藝体U" panose="020B0600010101010101" pitchFamily="50" charset="-128"/>
                <a:ea typeface="AR P新藝体U" panose="020B0600010101010101" pitchFamily="50" charset="-128"/>
              </a:rPr>
              <a:t> </a:t>
            </a:r>
            <a:r>
              <a:rPr lang="en-US" altLang="ja-JP" sz="3323" b="1" i="1" dirty="0">
                <a:ln w="19050">
                  <a:solidFill>
                    <a:srgbClr val="339966"/>
                  </a:solidFill>
                </a:ln>
                <a:solidFill>
                  <a:schemeClr val="bg1"/>
                </a:solidFill>
                <a:effectLst>
                  <a:glow rad="101600">
                    <a:srgbClr val="00FF99">
                      <a:alpha val="60000"/>
                    </a:srgbClr>
                  </a:glow>
                </a:effectLst>
                <a:latin typeface="AR P新藝体U" panose="020B0600010101010101" pitchFamily="50" charset="-128"/>
                <a:ea typeface="AR P新藝体U" panose="020B0600010101010101" pitchFamily="50" charset="-128"/>
              </a:rPr>
              <a:t>!</a:t>
            </a:r>
            <a:endParaRPr kumimoji="1" lang="ja-JP" altLang="en-US" b="1" dirty="0">
              <a:effectLst>
                <a:glow rad="101600">
                  <a:srgbClr val="00FF99">
                    <a:alpha val="60000"/>
                  </a:srgbClr>
                </a:glow>
              </a:effectLst>
              <a:latin typeface="AR P新藝体U" panose="020B0600010101010101" pitchFamily="50" charset="-128"/>
              <a:ea typeface="AR P新藝体U" panose="020B0600010101010101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50947" y="381003"/>
            <a:ext cx="6343284" cy="34586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02669" y="408472"/>
            <a:ext cx="6348356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先生のための  こんな</a:t>
            </a:r>
            <a:r>
              <a:rPr kumimoji="1"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の学びのカタチがあってもいい</a:t>
            </a:r>
          </a:p>
        </p:txBody>
      </p:sp>
      <p:cxnSp>
        <p:nvCxnSpPr>
          <p:cNvPr id="51" name="直線コネクタ 50"/>
          <p:cNvCxnSpPr/>
          <p:nvPr/>
        </p:nvCxnSpPr>
        <p:spPr>
          <a:xfrm>
            <a:off x="391231" y="550614"/>
            <a:ext cx="63138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" t="14789" r="88791" b="72484"/>
          <a:stretch/>
        </p:blipFill>
        <p:spPr>
          <a:xfrm>
            <a:off x="2019783" y="8766960"/>
            <a:ext cx="961159" cy="739354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19895" r="41944" b="28032"/>
          <a:stretch/>
        </p:blipFill>
        <p:spPr>
          <a:xfrm>
            <a:off x="4229103" y="3393076"/>
            <a:ext cx="2365131" cy="1290662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712145" y="4763140"/>
            <a:ext cx="1749197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46" dirty="0">
                <a:solidFill>
                  <a:srgbClr val="00206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世界に紹介した</a:t>
            </a:r>
            <a:endParaRPr lang="ja-JP" altLang="en-US" sz="1846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980940" y="8800205"/>
            <a:ext cx="4352192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77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NPO</a:t>
            </a:r>
            <a:r>
              <a:rPr lang="ja-JP" altLang="en-US" sz="1477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法人　デフサポートおおさか</a:t>
            </a:r>
            <a:endParaRPr lang="ja-JP" altLang="en-US" sz="1477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684386" y="8905896"/>
            <a:ext cx="703957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15"/>
              </a:lnSpc>
            </a:pPr>
            <a:r>
              <a:rPr lang="ja-JP" altLang="en-US" sz="1477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　教育サポート事業   </a:t>
            </a:r>
            <a:r>
              <a:rPr lang="ja-JP" altLang="en-US" sz="2584" dirty="0">
                <a:ln>
                  <a:solidFill>
                    <a:srgbClr val="0070C0"/>
                  </a:solidFill>
                </a:ln>
                <a:solidFill>
                  <a:srgbClr val="00FF99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ぼちぼちＥｄｕ </a:t>
            </a:r>
            <a:r>
              <a:rPr lang="ja-JP" altLang="en-US" sz="3323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endParaRPr lang="ja-JP" altLang="en-US" sz="4984" dirty="0">
              <a:solidFill>
                <a:srgbClr val="0066FF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t="30492" r="14354" b="7894"/>
          <a:stretch/>
        </p:blipFill>
        <p:spPr>
          <a:xfrm>
            <a:off x="4229102" y="7357539"/>
            <a:ext cx="2365131" cy="1300751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56651" y="726873"/>
            <a:ext cx="6337583" cy="872919"/>
          </a:xfrm>
          <a:prstGeom prst="rect">
            <a:avLst/>
          </a:prstGeom>
          <a:gradFill flip="none" rotWithShape="1">
            <a:gsLst>
              <a:gs pos="0">
                <a:srgbClr val="66FFCC">
                  <a:tint val="66000"/>
                  <a:satMod val="160000"/>
                </a:srgbClr>
              </a:gs>
              <a:gs pos="50000">
                <a:srgbClr val="66FFCC">
                  <a:tint val="44500"/>
                  <a:satMod val="160000"/>
                </a:srgbClr>
              </a:gs>
              <a:gs pos="100000">
                <a:srgbClr val="66FFC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1435" y="8755811"/>
            <a:ext cx="3257099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1"/>
              </a:lnSpc>
            </a:pPr>
            <a:r>
              <a:rPr lang="ja-JP" altLang="en-US" sz="1108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後援申請予定</a:t>
            </a:r>
          </a:p>
          <a:p>
            <a:pPr>
              <a:lnSpc>
                <a:spcPts val="1661"/>
              </a:lnSpc>
            </a:pPr>
            <a:r>
              <a:rPr lang="ja-JP" altLang="en-US" sz="1108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大阪府</a:t>
            </a:r>
            <a:r>
              <a:rPr lang="ja-JP" altLang="en-US" sz="1108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</a:t>
            </a:r>
            <a:r>
              <a:rPr lang="ja-JP" altLang="en-US" sz="1108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委員会　</a:t>
            </a:r>
            <a:endParaRPr lang="en-US" altLang="ja-JP" sz="1108" dirty="0">
              <a:solidFill>
                <a:srgbClr val="FF339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661"/>
              </a:lnSpc>
            </a:pPr>
            <a:r>
              <a:rPr lang="ja-JP" altLang="en-US" sz="1108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大阪市</a:t>
            </a:r>
            <a:r>
              <a:rPr lang="ja-JP" altLang="en-US" sz="1108" dirty="0"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教育委員会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1433" y="738885"/>
            <a:ext cx="649379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31"/>
              </a:lnSpc>
            </a:pPr>
            <a:r>
              <a:rPr lang="en-US" altLang="ja-JP" sz="3692" dirty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D</a:t>
            </a:r>
            <a:r>
              <a:rPr lang="en-US" altLang="ja-JP" sz="2954" dirty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igital  </a:t>
            </a:r>
          </a:p>
          <a:p>
            <a:pPr>
              <a:lnSpc>
                <a:spcPts val="3231"/>
              </a:lnSpc>
            </a:pPr>
            <a:r>
              <a:rPr lang="en-US" altLang="ja-JP" sz="2954" dirty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   </a:t>
            </a:r>
            <a:r>
              <a:rPr lang="ja-JP" altLang="en-US" sz="2954" dirty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　 </a:t>
            </a:r>
            <a:r>
              <a:rPr lang="en-US" altLang="ja-JP" sz="3692" dirty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A</a:t>
            </a:r>
            <a:r>
              <a:rPr lang="en-US" altLang="ja-JP" sz="2954" dirty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ctivities</a:t>
            </a:r>
            <a:endParaRPr lang="ja-JP" altLang="en-US" sz="2954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21070931">
            <a:off x="2923895" y="687625"/>
            <a:ext cx="1178169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62" dirty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f</a:t>
            </a:r>
            <a:r>
              <a:rPr lang="en-US" altLang="ja-JP" sz="4062" dirty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or</a:t>
            </a:r>
            <a:endParaRPr lang="ja-JP" altLang="en-US" sz="4062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92083" y="779792"/>
            <a:ext cx="3798277" cy="77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31" spc="-139" dirty="0">
                <a:solidFill>
                  <a:schemeClr val="accent5">
                    <a:lumMod val="50000"/>
                  </a:schemeClr>
                </a:solidFill>
                <a:latin typeface="Eras Bold ITC" panose="020B0907030504020204" pitchFamily="34" charset="0"/>
              </a:rPr>
              <a:t>Teachers</a:t>
            </a:r>
            <a:endParaRPr lang="ja-JP" altLang="en-US" sz="4431" spc="-139" dirty="0">
              <a:solidFill>
                <a:schemeClr val="accent5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6781" y="5132472"/>
            <a:ext cx="74764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4"/>
              </a:lnSpc>
            </a:pPr>
            <a:r>
              <a:rPr lang="ja-JP" altLang="en-US" sz="1292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いま、さまざまな教育現場で「</a:t>
            </a:r>
            <a:r>
              <a:rPr lang="en-US" altLang="ja-JP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ICT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の教育活用」が言われていますが、先生方、「活用」され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ているでしょうか。</a:t>
            </a:r>
            <a:r>
              <a:rPr lang="en-US" altLang="ja-JP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ICT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で楽しく、わくわくした授業をすることができているでしょうか。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ICT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にかぎらず、「言われるからなんとなく</a:t>
            </a:r>
            <a:r>
              <a:rPr lang="en-US" altLang="ja-JP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」ということほどしんどいことはありません。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「こんなに楽しい授業になるんだ」「子どもたちがわかる授業が創れるんだ」という気持ちで活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用してい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きたいですね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そのためには、もっと主体的に、クリエイティブに、楽しく</a:t>
            </a:r>
            <a:r>
              <a:rPr lang="en-US" altLang="ja-JP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ICT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を活用していく必要があり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ます。この点が、学校現場でなおざりにされているのではないか、と私たちは感じています。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私たちは、聴覚障害児の教育サポートの取り組みを長年続けてきました。スタッフも聴覚障害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者がたくさん関わっています。昨年は、米国からマイクロソフトが取材に訪れ、全世界の教育関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係者に私たちの取り組みが公開されました。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先生方、共に学びませんか？　聴こえる先生もいらして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ください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en-US" altLang="ja-JP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というより、聴こえない私たちが、聴こえる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先生たちをサポートしていくというカタチです。こういう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カタチもいいですね。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「デジタル、ぜんぜんダメ」という先生こそ、ぜひ！</a:t>
            </a:r>
          </a:p>
          <a:p>
            <a:pPr>
              <a:lnSpc>
                <a:spcPts val="1754"/>
              </a:lnSpc>
            </a:pP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私たち</a:t>
            </a:r>
            <a:r>
              <a:rPr lang="ja-JP" altLang="en-US" sz="1108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がサポートします。</a:t>
            </a:r>
          </a:p>
          <a:p>
            <a:pPr>
              <a:lnSpc>
                <a:spcPts val="1754"/>
              </a:lnSpc>
            </a:pPr>
            <a:endParaRPr lang="ja-JP" altLang="en-US" sz="1108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846"/>
              </a:lnSpc>
            </a:pPr>
            <a:r>
              <a:rPr lang="ja-JP" altLang="en-US" sz="1292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71297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QIBcKNr9ZLBDJ-dVF0Zy6m2HeAE8rIVRrBK7apxN63czttJhrWT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4523">
            <a:off x="1180604" y="4982279"/>
            <a:ext cx="1860190" cy="12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0196">
            <a:off x="140169" y="3568396"/>
            <a:ext cx="3831354" cy="2832762"/>
          </a:xfrm>
          <a:prstGeom prst="rect">
            <a:avLst/>
          </a:prstGeom>
        </p:spPr>
      </p:pic>
      <p:pic>
        <p:nvPicPr>
          <p:cNvPr id="1036" name="Picture 12" descr="http://blog-imgs-44.fc2.com/t/o/p/topcruz/free-stock-vector-magic-wand-performing-tricks-on-a-top-hat-with-sta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905">
            <a:off x="3623099" y="3904240"/>
            <a:ext cx="2587414" cy="19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0196">
            <a:off x="3001997" y="3027962"/>
            <a:ext cx="3677821" cy="3190117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0196">
            <a:off x="3170021" y="4984855"/>
            <a:ext cx="3509958" cy="3837877"/>
          </a:xfrm>
          <a:prstGeom prst="rect">
            <a:avLst/>
          </a:prstGeom>
        </p:spPr>
      </p:pic>
      <p:cxnSp>
        <p:nvCxnSpPr>
          <p:cNvPr id="24" name="直線コネクタ 23"/>
          <p:cNvCxnSpPr/>
          <p:nvPr/>
        </p:nvCxnSpPr>
        <p:spPr>
          <a:xfrm flipH="1">
            <a:off x="4342874" y="460453"/>
            <a:ext cx="1017969" cy="1235899"/>
          </a:xfrm>
          <a:prstGeom prst="lin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ttp://www.sozaiyakoaki.com/sum/uchiwa-muji/uchiwa-muji-1.gif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1" t="16385"/>
          <a:stretch/>
        </p:blipFill>
        <p:spPr bwMode="auto">
          <a:xfrm>
            <a:off x="246094" y="372666"/>
            <a:ext cx="4100711" cy="48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ukurikata.pya.jp/wp-content/uploads/9c9f584938e8ad15e5e96e9df9320f3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523">
            <a:off x="207425" y="3607626"/>
            <a:ext cx="1804668" cy="179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.rakuten.co.jp/festival-plaza/cabinet/mathuri/nobori-32_g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4" t="55742"/>
          <a:stretch/>
        </p:blipFill>
        <p:spPr bwMode="auto">
          <a:xfrm rot="1259369">
            <a:off x="1624505" y="3376643"/>
            <a:ext cx="1715824" cy="184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 rot="804625">
            <a:off x="769329" y="887345"/>
            <a:ext cx="562708" cy="14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57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夏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20832972">
            <a:off x="465650" y="443917"/>
            <a:ext cx="562708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ぼ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 rot="555502">
            <a:off x="1021132" y="441312"/>
            <a:ext cx="562708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ち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 rot="20832972">
            <a:off x="1574325" y="409087"/>
            <a:ext cx="562708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ぼ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 rot="192333">
            <a:off x="2141363" y="420951"/>
            <a:ext cx="562708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ち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 rot="20832972">
            <a:off x="2661135" y="482660"/>
            <a:ext cx="562708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キ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 rot="1279664">
            <a:off x="3163602" y="717793"/>
            <a:ext cx="562708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ッ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45715" y="1251816"/>
            <a:ext cx="562708" cy="71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ズ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010350" y="1112502"/>
            <a:ext cx="562708" cy="12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384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033997" y="2006317"/>
            <a:ext cx="562708" cy="12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384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 rot="216372">
            <a:off x="2971402" y="2362854"/>
            <a:ext cx="562708" cy="12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384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 rot="590682">
            <a:off x="4194550" y="244321"/>
            <a:ext cx="1242919" cy="102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92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FF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８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 rot="21374953">
            <a:off x="5012720" y="414621"/>
            <a:ext cx="963298" cy="12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384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FF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 rot="21193291">
            <a:off x="5672160" y="293642"/>
            <a:ext cx="963298" cy="12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384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FFCC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381675" y="1420343"/>
            <a:ext cx="1219965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92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（日）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478716" y="1848059"/>
            <a:ext cx="1573823" cy="53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57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１：００</a:t>
            </a:r>
          </a:p>
        </p:txBody>
      </p:sp>
      <p:sp>
        <p:nvSpPr>
          <p:cNvPr id="30" name="下矢印 29"/>
          <p:cNvSpPr/>
          <p:nvPr/>
        </p:nvSpPr>
        <p:spPr>
          <a:xfrm rot="19814060">
            <a:off x="5452054" y="2298293"/>
            <a:ext cx="313737" cy="289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60843" y="2566234"/>
            <a:ext cx="1573823" cy="532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57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４：００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115293" y="3095404"/>
            <a:ext cx="33926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46"/>
              </a:lnSpc>
            </a:pPr>
            <a:r>
              <a:rPr lang="ja-JP" altLang="en-US" sz="2286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デフサポートおおさか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886973" y="8635145"/>
            <a:ext cx="6576313" cy="887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84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夏休みはあと一週間あるぞ！</a:t>
            </a:r>
            <a:endParaRPr lang="en-US" altLang="ja-JP" sz="2584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584" dirty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いっぱい遊ぼう！　手話もいっぱい！</a:t>
            </a:r>
            <a:endParaRPr lang="ja-JP" altLang="en-US" sz="2216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42" name="Picture 18" descr="http://1.bp.blogspot.com/-dW8tpXM26sI/UP06KeCbDOI/AAAAAAAAK40/qfV6f2iaMuc/s1600/dance_family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1083">
            <a:off x="3183632" y="6039878"/>
            <a:ext cx="3342016" cy="22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255902" y="6363047"/>
            <a:ext cx="3749876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聴覚障害児が学ぶ場「ぼちぼち</a:t>
            </a: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キッズ」</a:t>
            </a:r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恒例の夏祭りです。</a:t>
            </a: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きこえないおじいさん、</a:t>
            </a: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おばあさんも</a:t>
            </a:r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招待します。</a:t>
            </a: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楽しい屋台もあるよ。</a:t>
            </a:r>
          </a:p>
          <a:p>
            <a:pPr>
              <a:lnSpc>
                <a:spcPts val="2400"/>
              </a:lnSpc>
            </a:pPr>
            <a:r>
              <a:rPr kumimoji="1"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マジックは一人ひとつ発表！</a:t>
            </a:r>
          </a:p>
          <a:p>
            <a:pPr>
              <a:lnSpc>
                <a:spcPts val="2400"/>
              </a:lnSpc>
            </a:pPr>
            <a:r>
              <a:rPr lang="ja-JP" altLang="en-US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夏休み、ひとりじゃないよ！</a:t>
            </a:r>
            <a:endParaRPr kumimoji="1" lang="ja-JP" altLang="en-US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216"/>
              </a:lnSpc>
            </a:pPr>
            <a:endParaRPr lang="ja-JP" altLang="en-US" sz="1477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2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1936" r="2916" b="3422"/>
          <a:stretch/>
        </p:blipFill>
        <p:spPr>
          <a:xfrm>
            <a:off x="509956" y="4196864"/>
            <a:ext cx="4291477" cy="24442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629" r="2916" b="1614"/>
          <a:stretch/>
        </p:blipFill>
        <p:spPr>
          <a:xfrm>
            <a:off x="581677" y="6916920"/>
            <a:ext cx="4266638" cy="240585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48408" y="6822191"/>
            <a:ext cx="4421146" cy="260609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48408" y="4110590"/>
            <a:ext cx="4421146" cy="260609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http://umepo.net/wordpress02/wp-content/uploads/2013/08/youtube-log-100004043-galler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23840" r="6437" b="22552"/>
          <a:stretch/>
        </p:blipFill>
        <p:spPr bwMode="auto">
          <a:xfrm>
            <a:off x="5150562" y="7631795"/>
            <a:ext cx="1180246" cy="48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曲折矢印 8"/>
          <p:cNvSpPr/>
          <p:nvPr/>
        </p:nvSpPr>
        <p:spPr>
          <a:xfrm rot="5400000">
            <a:off x="4988439" y="7120332"/>
            <a:ext cx="462909" cy="5068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73301" y="8146451"/>
            <a:ext cx="1400128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77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にリンク。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81584" y="8473443"/>
            <a:ext cx="185690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1"/>
              </a:lnSpc>
            </a:pPr>
            <a:r>
              <a:rPr lang="ja-JP" altLang="en-US" sz="110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地下鉄運転士さんと</a:t>
            </a:r>
          </a:p>
          <a:p>
            <a:pPr>
              <a:lnSpc>
                <a:spcPts val="1661"/>
              </a:lnSpc>
            </a:pPr>
            <a:r>
              <a:rPr lang="ja-JP" altLang="en-US" sz="110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いろいろな</a:t>
            </a:r>
          </a:p>
          <a:p>
            <a:pPr>
              <a:lnSpc>
                <a:spcPts val="1661"/>
              </a:lnSpc>
            </a:pPr>
            <a:r>
              <a:rPr lang="ja-JP" altLang="en-US" sz="1108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ろう</a:t>
            </a:r>
            <a:r>
              <a:rPr lang="ja-JP" altLang="en-US" sz="110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者の楽しい会話</a:t>
            </a:r>
          </a:p>
          <a:p>
            <a:pPr>
              <a:lnSpc>
                <a:spcPts val="1661"/>
              </a:lnSpc>
            </a:pPr>
            <a:r>
              <a:rPr lang="ja-JP" altLang="en-US" sz="110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を入れます。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62977" y="6002751"/>
            <a:ext cx="1856908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1"/>
              </a:lnSpc>
            </a:pPr>
            <a:r>
              <a:rPr lang="ja-JP" altLang="en-US" sz="110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手話だけでなく、その</a:t>
            </a:r>
          </a:p>
          <a:p>
            <a:pPr>
              <a:lnSpc>
                <a:spcPts val="1661"/>
              </a:lnSpc>
            </a:pPr>
            <a:r>
              <a:rPr lang="ja-JP" altLang="en-US" sz="110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駅のバリアフリーや楽</a:t>
            </a:r>
          </a:p>
          <a:p>
            <a:pPr>
              <a:lnSpc>
                <a:spcPts val="1661"/>
              </a:lnSpc>
            </a:pPr>
            <a:r>
              <a:rPr lang="ja-JP" altLang="en-US" sz="110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しい情報も</a:t>
            </a:r>
            <a:r>
              <a:rPr lang="en-US" altLang="ja-JP" sz="110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1108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1108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80784" y="4463774"/>
            <a:ext cx="185690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1"/>
              </a:lnSpc>
            </a:pPr>
            <a:r>
              <a:rPr lang="ja-JP" altLang="en-US" sz="110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駅の青矢印をクリック</a:t>
            </a:r>
          </a:p>
          <a:p>
            <a:pPr>
              <a:lnSpc>
                <a:spcPts val="1661"/>
              </a:lnSpc>
            </a:pPr>
            <a:r>
              <a:rPr lang="ja-JP" altLang="en-US" sz="110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すると駅名表示が日本</a:t>
            </a:r>
          </a:p>
          <a:p>
            <a:pPr>
              <a:lnSpc>
                <a:spcPts val="1661"/>
              </a:lnSpc>
            </a:pPr>
            <a:r>
              <a:rPr lang="ja-JP" altLang="en-US" sz="110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語表記と英語表記にき</a:t>
            </a:r>
          </a:p>
          <a:p>
            <a:pPr>
              <a:lnSpc>
                <a:spcPts val="1661"/>
              </a:lnSpc>
            </a:pPr>
            <a:r>
              <a:rPr lang="ja-JP" altLang="en-US" sz="1108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りかわります。</a:t>
            </a:r>
          </a:p>
        </p:txBody>
      </p:sp>
      <p:sp>
        <p:nvSpPr>
          <p:cNvPr id="2" name="テキスト ボックス 1"/>
          <p:cNvSpPr txBox="1"/>
          <p:nvPr/>
        </p:nvSpPr>
        <p:spPr>
          <a:xfrm rot="416572">
            <a:off x="2905600" y="304995"/>
            <a:ext cx="747801" cy="77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31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 rot="20949574">
            <a:off x="3525265" y="286121"/>
            <a:ext cx="747801" cy="77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31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じ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59960" y="322441"/>
            <a:ext cx="747801" cy="77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31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 rot="416572">
            <a:off x="4784613" y="317076"/>
            <a:ext cx="747801" cy="77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31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る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 rot="21293819">
            <a:off x="5304939" y="306428"/>
            <a:ext cx="747801" cy="77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31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よ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 rot="20372147">
            <a:off x="5915296" y="318886"/>
            <a:ext cx="747801" cy="77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31" dirty="0">
                <a:solidFill>
                  <a:srgbClr val="FFC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</a:t>
            </a: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6359" y="1171120"/>
            <a:ext cx="1932574" cy="3282127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264" y="1630919"/>
            <a:ext cx="2805282" cy="2479670"/>
          </a:xfrm>
          <a:prstGeom prst="rect">
            <a:avLst/>
          </a:prstGeom>
        </p:spPr>
      </p:pic>
      <p:pic>
        <p:nvPicPr>
          <p:cNvPr id="17" name="Picture 2" descr="http://www.city.osaka.lg.jp/hodoshiryo/cmsfiles/contents/0000123/123142/3000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810" r="9868" b="28579"/>
          <a:stretch/>
        </p:blipFill>
        <p:spPr bwMode="auto">
          <a:xfrm flipH="1">
            <a:off x="263770" y="394364"/>
            <a:ext cx="2614722" cy="138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 rot="21009400">
            <a:off x="2829314" y="1044833"/>
            <a:ext cx="1294980" cy="145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62" dirty="0">
                <a:solidFill>
                  <a:srgbClr val="9933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街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 rot="741409">
            <a:off x="4093501" y="1605007"/>
            <a:ext cx="1294980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984" dirty="0">
                <a:solidFill>
                  <a:srgbClr val="9933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90692" y="2448211"/>
            <a:ext cx="2803523" cy="77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31" dirty="0">
                <a:solidFill>
                  <a:srgbClr val="9933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かえる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12988" y="3225437"/>
            <a:ext cx="2528660" cy="774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31" dirty="0">
                <a:solidFill>
                  <a:srgbClr val="9933FF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とりくみ</a:t>
            </a:r>
          </a:p>
        </p:txBody>
      </p:sp>
    </p:spTree>
    <p:extLst>
      <p:ext uri="{BB962C8B-B14F-4D97-AF65-F5344CB8AC3E}">
        <p14:creationId xmlns:p14="http://schemas.microsoft.com/office/powerpoint/2010/main" val="356423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1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/>
          <p:cNvSpPr txBox="1"/>
          <p:nvPr/>
        </p:nvSpPr>
        <p:spPr>
          <a:xfrm>
            <a:off x="534596" y="1852974"/>
            <a:ext cx="577883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1"/>
              </a:lnSpc>
            </a:pPr>
            <a:r>
              <a:rPr lang="en-US" altLang="ja-JP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歳児検診で、「好き嫌いがあるんです」と伝えると、</a:t>
            </a:r>
            <a:endParaRPr lang="en-US" altLang="ja-JP" sz="1143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661"/>
              </a:lnSpc>
            </a:pPr>
            <a:r>
              <a:rPr lang="ja-JP" altLang="en-US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「小学校の給食で苦労するわね」と保健師さんに言われ、</a:t>
            </a:r>
            <a:endParaRPr lang="en-US" altLang="ja-JP" sz="1143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661"/>
              </a:lnSpc>
            </a:pPr>
            <a:r>
              <a:rPr lang="ja-JP" altLang="en-US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落ち込むママ。</a:t>
            </a:r>
            <a:endParaRPr lang="en-US" altLang="ja-JP" sz="1143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661"/>
              </a:lnSpc>
            </a:pPr>
            <a:r>
              <a:rPr lang="ja-JP" altLang="en-US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「私の子育て、間違っていたかしら</a:t>
            </a:r>
            <a:r>
              <a:rPr lang="en-US" altLang="ja-JP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1143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ja-JP" altLang="en-US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失敗しちゃった</a:t>
            </a:r>
            <a:r>
              <a:rPr lang="en-US" altLang="ja-JP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」と</a:t>
            </a:r>
            <a:endParaRPr lang="en-US" altLang="ja-JP" sz="1143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661"/>
              </a:lnSpc>
            </a:pPr>
            <a:r>
              <a:rPr lang="ja-JP" altLang="en-US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思ってしまったことはありませんか？</a:t>
            </a:r>
            <a:endParaRPr lang="en-US" altLang="ja-JP" sz="1143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661"/>
              </a:lnSpc>
            </a:pPr>
            <a:r>
              <a:rPr lang="ja-JP" altLang="en-US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そんな方に朗報です！　</a:t>
            </a:r>
            <a:endParaRPr lang="en-US" altLang="ja-JP" sz="1143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1661"/>
              </a:lnSpc>
            </a:pPr>
            <a:r>
              <a:rPr lang="ja-JP" altLang="en-US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手遅れ</a:t>
            </a:r>
            <a:r>
              <a:rPr lang="ja-JP" altLang="en-US" sz="1143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</a:t>
            </a:r>
            <a:r>
              <a:rPr lang="ja-JP" altLang="en-US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ことはないんですって。これからできることがたくさんあるんですって。</a:t>
            </a:r>
          </a:p>
          <a:p>
            <a:pPr>
              <a:lnSpc>
                <a:spcPts val="1661"/>
              </a:lnSpc>
            </a:pPr>
            <a:r>
              <a:rPr lang="ja-JP" altLang="en-US" sz="1143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今日からできるお話を聞いて、一緒に学びましょう！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2655" b="-1"/>
          <a:stretch/>
        </p:blipFill>
        <p:spPr>
          <a:xfrm>
            <a:off x="600358" y="1673104"/>
            <a:ext cx="4924816" cy="224104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2003857" y="4205892"/>
            <a:ext cx="4638664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61"/>
              </a:lnSpc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女性ライフサイクル研究所 </a:t>
            </a:r>
            <a:r>
              <a:rPr lang="en-US" altLang="ja-JP" sz="10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Felien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フェリアン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副所長。</a:t>
            </a:r>
            <a:b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子育てや人間関係、コミュニケーション、ストレスなどのテーマで</a:t>
            </a:r>
          </a:p>
          <a:p>
            <a:pPr>
              <a:lnSpc>
                <a:spcPts val="1661"/>
              </a:lnSpc>
            </a:pP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講演や執筆を行う。</a:t>
            </a:r>
            <a:b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著書に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子どもの叱り方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』『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きょうだいが仲良く育つためのヒント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b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親子でストレスに強くなる方法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b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ママ・パパ・ばぁば・じぃじ 上手につきあい、いきいき子育て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b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NPO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法人 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FLC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安心とつながりのコミュニティづくりネットワーク理事。</a:t>
            </a:r>
            <a:b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大阪市立子育ていろいろ相談センター運営委員。</a:t>
            </a:r>
            <a:b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endParaRPr lang="ja-JP" altLang="en-US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t="22733" r="4549" b="18712"/>
          <a:stretch/>
        </p:blipFill>
        <p:spPr>
          <a:xfrm>
            <a:off x="643697" y="4553085"/>
            <a:ext cx="1396018" cy="125184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81098" y="649459"/>
            <a:ext cx="58858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77"/>
              </a:lnSpc>
            </a:pPr>
            <a:r>
              <a:rPr lang="ja-JP" altLang="en-US" sz="2954" dirty="0">
                <a:ln w="6350">
                  <a:solidFill>
                    <a:srgbClr val="002060"/>
                  </a:solidFill>
                </a:ln>
                <a:solidFill>
                  <a:srgbClr val="00FF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生き抜く力を育む</a:t>
            </a:r>
          </a:p>
          <a:p>
            <a:pPr>
              <a:lnSpc>
                <a:spcPts val="3877"/>
              </a:lnSpc>
            </a:pPr>
            <a:r>
              <a:rPr lang="ja-JP" altLang="en-US" sz="2954" dirty="0">
                <a:ln w="6350">
                  <a:solidFill>
                    <a:srgbClr val="002060"/>
                  </a:solidFill>
                </a:ln>
                <a:solidFill>
                  <a:srgbClr val="00FFCC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子育ての</a:t>
            </a:r>
            <a:endParaRPr lang="ja-JP" altLang="en-US" sz="2954" dirty="0">
              <a:ln w="6350">
                <a:solidFill>
                  <a:srgbClr val="002060"/>
                </a:solidFill>
              </a:ln>
              <a:solidFill>
                <a:srgbClr val="00FFCC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 rot="20866993">
            <a:off x="3533580" y="747390"/>
            <a:ext cx="883797" cy="93764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ja-JP" altLang="en-US" sz="5539" b="1" dirty="0">
                <a:ln w="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ヒ</a:t>
            </a:r>
          </a:p>
        </p:txBody>
      </p:sp>
      <p:sp>
        <p:nvSpPr>
          <p:cNvPr id="17" name="正方形/長方形 16"/>
          <p:cNvSpPr/>
          <p:nvPr/>
        </p:nvSpPr>
        <p:spPr>
          <a:xfrm rot="391040">
            <a:off x="4256252" y="793785"/>
            <a:ext cx="883797" cy="93764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ja-JP" altLang="en-US" sz="5539" b="1" dirty="0">
                <a:ln w="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ン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3834" y="8525204"/>
            <a:ext cx="818460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77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主催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 rot="20995635">
            <a:off x="1043472" y="8507344"/>
            <a:ext cx="88474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子育て</a:t>
            </a:r>
            <a:endParaRPr kumimoji="1" lang="ja-JP" altLang="en-US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20995635">
            <a:off x="641978" y="8849679"/>
            <a:ext cx="884740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親育て</a:t>
            </a:r>
            <a:endParaRPr kumimoji="1" lang="ja-JP" altLang="en-US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 rot="20995635">
            <a:off x="1405744" y="8813833"/>
            <a:ext cx="119622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自分育て</a:t>
            </a:r>
            <a:endParaRPr kumimoji="1" lang="ja-JP" altLang="en-US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2767221" y="8613159"/>
            <a:ext cx="3926546" cy="722242"/>
            <a:chOff x="2379083" y="8750374"/>
            <a:chExt cx="4253759" cy="782429"/>
          </a:xfrm>
        </p:grpSpPr>
        <p:sp>
          <p:nvSpPr>
            <p:cNvPr id="23" name="テキスト ボックス 22"/>
            <p:cNvSpPr txBox="1"/>
            <p:nvPr/>
          </p:nvSpPr>
          <p:spPr>
            <a:xfrm>
              <a:off x="2379083" y="8755576"/>
              <a:ext cx="2850730" cy="77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62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gradFill flip="none" rotWithShape="1">
                    <a:gsLst>
                      <a:gs pos="0">
                        <a:srgbClr val="00B0F0">
                          <a:tint val="66000"/>
                          <a:satMod val="160000"/>
                        </a:srgbClr>
                      </a:gs>
                      <a:gs pos="50000">
                        <a:srgbClr val="00B0F0">
                          <a:tint val="44500"/>
                          <a:satMod val="160000"/>
                        </a:srgbClr>
                      </a:gs>
                      <a:gs pos="100000">
                        <a:srgbClr val="00B0F0">
                          <a:tint val="23500"/>
                          <a:satMod val="160000"/>
                        </a:srgbClr>
                      </a:gs>
                    </a:gsLst>
                    <a:lin ang="0" scaled="1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スマイル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517845" y="8750374"/>
              <a:ext cx="2114997" cy="77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62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gradFill flip="none" rotWithShape="1">
                    <a:gsLst>
                      <a:gs pos="0">
                        <a:srgbClr val="00B0F0">
                          <a:tint val="66000"/>
                          <a:satMod val="160000"/>
                        </a:srgbClr>
                      </a:gs>
                      <a:gs pos="50000">
                        <a:srgbClr val="00B0F0">
                          <a:tint val="44500"/>
                          <a:satMod val="160000"/>
                        </a:srgbClr>
                      </a:gs>
                      <a:gs pos="100000">
                        <a:srgbClr val="00B0F0">
                          <a:tint val="23500"/>
                          <a:satMod val="160000"/>
                        </a:srgbClr>
                      </a:gs>
                    </a:gsLst>
                    <a:lin ang="0" scaled="1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ポケット</a:t>
              </a:r>
            </a:p>
          </p:txBody>
        </p:sp>
      </p:grpSp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57" y="1875819"/>
            <a:ext cx="1550034" cy="127759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" t="2655" b="-1"/>
          <a:stretch/>
        </p:blipFill>
        <p:spPr>
          <a:xfrm>
            <a:off x="559257" y="3606287"/>
            <a:ext cx="5697435" cy="171285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93" y="4023957"/>
            <a:ext cx="1977374" cy="239589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090123" y="3746083"/>
            <a:ext cx="2644582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講師　　津村　薫 </a:t>
            </a:r>
            <a:r>
              <a:rPr lang="ja-JP" altLang="en-US" sz="1292" dirty="0">
                <a:solidFill>
                  <a:srgbClr val="FF006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さん</a:t>
            </a:r>
          </a:p>
        </p:txBody>
      </p:sp>
      <p:grpSp>
        <p:nvGrpSpPr>
          <p:cNvPr id="45" name="グループ化 44"/>
          <p:cNvGrpSpPr/>
          <p:nvPr/>
        </p:nvGrpSpPr>
        <p:grpSpPr>
          <a:xfrm>
            <a:off x="400070" y="5282691"/>
            <a:ext cx="6041448" cy="3419737"/>
            <a:chOff x="147658" y="5310163"/>
            <a:chExt cx="6544902" cy="3704715"/>
          </a:xfrm>
        </p:grpSpPr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51"/>
            <a:stretch/>
          </p:blipFill>
          <p:spPr>
            <a:xfrm rot="10800000">
              <a:off x="2269471" y="5310163"/>
              <a:ext cx="4423089" cy="3697372"/>
            </a:xfrm>
            <a:prstGeom prst="rect">
              <a:avLst/>
            </a:prstGeom>
          </p:spPr>
        </p:pic>
        <p:pic>
          <p:nvPicPr>
            <p:cNvPr id="32" name="図 31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21"/>
            <a:stretch/>
          </p:blipFill>
          <p:spPr>
            <a:xfrm rot="10800000">
              <a:off x="147658" y="5313955"/>
              <a:ext cx="1005525" cy="3700922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55" r="32351"/>
            <a:stretch/>
          </p:blipFill>
          <p:spPr>
            <a:xfrm rot="10800000">
              <a:off x="1125021" y="5313956"/>
              <a:ext cx="1202675" cy="3700922"/>
            </a:xfrm>
            <a:prstGeom prst="rect">
              <a:avLst/>
            </a:prstGeom>
          </p:spPr>
        </p:pic>
      </p:grpSp>
      <p:pic>
        <p:nvPicPr>
          <p:cNvPr id="34" name="図 3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341" y="6352438"/>
            <a:ext cx="358880" cy="345733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6789" y="6762611"/>
            <a:ext cx="358880" cy="34573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1185202" y="6357531"/>
            <a:ext cx="5071488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 時　 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2014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日（水）</a:t>
            </a:r>
            <a:r>
              <a:rPr lang="ja-JP" altLang="en-US" sz="1477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午前</a:t>
            </a:r>
            <a:r>
              <a:rPr lang="en-US" altLang="ja-JP" sz="1477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1477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時～</a:t>
            </a:r>
            <a:r>
              <a:rPr lang="en-US" altLang="ja-JP" sz="1477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1477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93403" y="6753980"/>
            <a:ext cx="5071488" cy="6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場 所　 大阪市立総合生涯学習センター　</a:t>
            </a:r>
            <a:r>
              <a:rPr lang="ja-JP" altLang="en-US" sz="1477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第</a:t>
            </a:r>
            <a:r>
              <a:rPr lang="en-US" altLang="ja-JP" sz="1477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477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研修室</a:t>
            </a: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5622" y="7156822"/>
            <a:ext cx="358880" cy="345733"/>
          </a:xfrm>
          <a:prstGeom prst="rect">
            <a:avLst/>
          </a:prstGeom>
        </p:spPr>
      </p:pic>
      <p:sp>
        <p:nvSpPr>
          <p:cNvPr id="39" name="テキスト ボックス 38"/>
          <p:cNvSpPr txBox="1"/>
          <p:nvPr/>
        </p:nvSpPr>
        <p:spPr>
          <a:xfrm>
            <a:off x="3662190" y="658059"/>
            <a:ext cx="3769592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8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平成２６年度　大阪市</a:t>
            </a:r>
            <a:r>
              <a:rPr lang="en-US" altLang="ja-JP" sz="1108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NPO</a:t>
            </a:r>
            <a:r>
              <a:rPr lang="ja-JP" altLang="en-US" sz="1108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・市民活動</a:t>
            </a:r>
            <a:endParaRPr lang="en-US" altLang="ja-JP" sz="1108" dirty="0">
              <a:solidFill>
                <a:srgbClr val="7030A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8" dirty="0">
                <a:solidFill>
                  <a:srgbClr val="7030A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 　企画助成事業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22171" y="7150715"/>
            <a:ext cx="5071488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 員　先着順 </a:t>
            </a:r>
            <a:r>
              <a:rPr lang="en-US" altLang="ja-JP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5 0</a:t>
            </a:r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　　</a:t>
            </a:r>
            <a:r>
              <a:rPr lang="en-US" altLang="ja-JP" sz="1108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lang="ja-JP" altLang="en-US" sz="1108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108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27</a:t>
            </a:r>
            <a:r>
              <a:rPr lang="ja-JP" altLang="en-US" sz="1108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日までにお申し込みください</a:t>
            </a:r>
          </a:p>
        </p:txBody>
      </p:sp>
      <p:pic>
        <p:nvPicPr>
          <p:cNvPr id="41" name="図 4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3021" y="7580367"/>
            <a:ext cx="358880" cy="345733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1222171" y="7578286"/>
            <a:ext cx="5071488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参加費・一時保育　　無料です</a:t>
            </a:r>
            <a:endParaRPr lang="ja-JP" altLang="en-US" sz="1477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3" name="図 4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3022" y="7972000"/>
            <a:ext cx="358880" cy="345733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1225892" y="7940762"/>
            <a:ext cx="5071488" cy="646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accent6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申し込み・お問い合わせ　　裏面をご覧ください</a:t>
            </a:r>
            <a:endParaRPr lang="ja-JP" altLang="en-US" sz="1477" dirty="0">
              <a:solidFill>
                <a:schemeClr val="accent6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5389810" y="1094019"/>
            <a:ext cx="1001382" cy="974025"/>
            <a:chOff x="5447213" y="394534"/>
            <a:chExt cx="1165886" cy="104957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73" r="18027" b="29450"/>
            <a:stretch/>
          </p:blipFill>
          <p:spPr>
            <a:xfrm rot="10579896">
              <a:off x="5593612" y="508995"/>
              <a:ext cx="784932" cy="935109"/>
            </a:xfrm>
            <a:prstGeom prst="rect">
              <a:avLst/>
            </a:prstGeom>
          </p:spPr>
        </p:pic>
        <p:sp>
          <p:nvSpPr>
            <p:cNvPr id="8" name="正方形/長方形 7"/>
            <p:cNvSpPr/>
            <p:nvPr/>
          </p:nvSpPr>
          <p:spPr>
            <a:xfrm rot="2790976">
              <a:off x="6183354" y="516709"/>
              <a:ext cx="551919" cy="307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 rot="7216220">
              <a:off x="5367676" y="495179"/>
              <a:ext cx="551919" cy="3928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正方形/長方形 17"/>
          <p:cNvSpPr/>
          <p:nvPr/>
        </p:nvSpPr>
        <p:spPr>
          <a:xfrm rot="563192">
            <a:off x="4896464" y="864017"/>
            <a:ext cx="883797" cy="937643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ja-JP" altLang="en-US" sz="5539" b="1" dirty="0">
                <a:ln w="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00B0F0">
                        <a:tint val="66000"/>
                        <a:satMod val="160000"/>
                      </a:srgbClr>
                    </a:gs>
                    <a:gs pos="50000">
                      <a:srgbClr val="00B0F0">
                        <a:tint val="44500"/>
                        <a:satMod val="160000"/>
                      </a:srgbClr>
                    </a:gs>
                    <a:gs pos="100000">
                      <a:srgbClr val="00B0F0">
                        <a:tint val="23500"/>
                        <a:satMod val="160000"/>
                      </a:srgbClr>
                    </a:gs>
                  </a:gsLst>
                  <a:lin ang="0" scaled="1"/>
                  <a:tileRect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</a:t>
            </a:r>
          </a:p>
        </p:txBody>
      </p:sp>
    </p:spTree>
    <p:extLst>
      <p:ext uri="{BB962C8B-B14F-4D97-AF65-F5344CB8AC3E}">
        <p14:creationId xmlns:p14="http://schemas.microsoft.com/office/powerpoint/2010/main" val="24798890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2d5398ca454e3edd61996c45a6127dbb1e1f0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1443</TotalTime>
  <Words>328</Words>
  <Application>Microsoft Office PowerPoint</Application>
  <PresentationFormat>A4 210 x 297 mm</PresentationFormat>
  <Paragraphs>132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8" baseType="lpstr">
      <vt:lpstr>AR P新藝体U</vt:lpstr>
      <vt:lpstr>Eras Bold ITC</vt:lpstr>
      <vt:lpstr>HGP創英角ｺﾞｼｯｸUB</vt:lpstr>
      <vt:lpstr>HG丸ｺﾞｼｯｸM-PRO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大阪市建設局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i9133977</dc:creator>
  <cp:lastModifiedBy>稲葉通太</cp:lastModifiedBy>
  <cp:revision>77</cp:revision>
  <cp:lastPrinted>2012-11-04T01:44:05Z</cp:lastPrinted>
  <dcterms:created xsi:type="dcterms:W3CDTF">2010-01-05T02:04:27Z</dcterms:created>
  <dcterms:modified xsi:type="dcterms:W3CDTF">2016-01-28T02:17:07Z</dcterms:modified>
</cp:coreProperties>
</file>